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embeddings/oleObject1.bin" ContentType="application/vnd.openxmlformats-officedocument.oleObject"/>
  <Override PartName="/ppt/notesSlides/notesSlide18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embeddings/oleObject6.bin" ContentType="application/vnd.openxmlformats-officedocument.oleObject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4" r:id="rId1"/>
  </p:sldMasterIdLst>
  <p:notesMasterIdLst>
    <p:notesMasterId r:id="rId61"/>
  </p:notesMasterIdLst>
  <p:sldIdLst>
    <p:sldId id="256" r:id="rId2"/>
    <p:sldId id="257" r:id="rId3"/>
    <p:sldId id="269" r:id="rId4"/>
    <p:sldId id="270" r:id="rId5"/>
    <p:sldId id="317" r:id="rId6"/>
    <p:sldId id="363" r:id="rId7"/>
    <p:sldId id="356" r:id="rId8"/>
    <p:sldId id="357" r:id="rId9"/>
    <p:sldId id="275" r:id="rId10"/>
    <p:sldId id="277" r:id="rId11"/>
    <p:sldId id="278" r:id="rId12"/>
    <p:sldId id="279" r:id="rId13"/>
    <p:sldId id="280" r:id="rId14"/>
    <p:sldId id="281" r:id="rId15"/>
    <p:sldId id="310" r:id="rId16"/>
    <p:sldId id="282" r:id="rId17"/>
    <p:sldId id="283" r:id="rId18"/>
    <p:sldId id="258" r:id="rId19"/>
    <p:sldId id="365" r:id="rId20"/>
    <p:sldId id="355" r:id="rId21"/>
    <p:sldId id="353" r:id="rId22"/>
    <p:sldId id="359" r:id="rId23"/>
    <p:sldId id="326" r:id="rId24"/>
    <p:sldId id="361" r:id="rId25"/>
    <p:sldId id="362" r:id="rId26"/>
    <p:sldId id="360" r:id="rId27"/>
    <p:sldId id="325" r:id="rId28"/>
    <p:sldId id="329" r:id="rId29"/>
    <p:sldId id="328" r:id="rId30"/>
    <p:sldId id="327" r:id="rId31"/>
    <p:sldId id="323" r:id="rId32"/>
    <p:sldId id="332" r:id="rId33"/>
    <p:sldId id="331" r:id="rId34"/>
    <p:sldId id="364" r:id="rId35"/>
    <p:sldId id="341" r:id="rId36"/>
    <p:sldId id="351" r:id="rId37"/>
    <p:sldId id="336" r:id="rId38"/>
    <p:sldId id="330" r:id="rId39"/>
    <p:sldId id="337" r:id="rId40"/>
    <p:sldId id="338" r:id="rId41"/>
    <p:sldId id="342" r:id="rId42"/>
    <p:sldId id="343" r:id="rId43"/>
    <p:sldId id="284" r:id="rId44"/>
    <p:sldId id="344" r:id="rId45"/>
    <p:sldId id="349" r:id="rId46"/>
    <p:sldId id="366" r:id="rId47"/>
    <p:sldId id="367" r:id="rId48"/>
    <p:sldId id="345" r:id="rId49"/>
    <p:sldId id="350" r:id="rId50"/>
    <p:sldId id="352" r:id="rId51"/>
    <p:sldId id="346" r:id="rId52"/>
    <p:sldId id="347" r:id="rId53"/>
    <p:sldId id="348" r:id="rId54"/>
    <p:sldId id="368" r:id="rId55"/>
    <p:sldId id="335" r:id="rId56"/>
    <p:sldId id="369" r:id="rId57"/>
    <p:sldId id="308" r:id="rId58"/>
    <p:sldId id="314" r:id="rId59"/>
    <p:sldId id="311" r:id="rId6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83FE34-474A-304D-9162-03EE78BFAF2D}">
          <p14:sldIdLst>
            <p14:sldId id="256"/>
            <p14:sldId id="257"/>
            <p14:sldId id="269"/>
            <p14:sldId id="270"/>
            <p14:sldId id="317"/>
            <p14:sldId id="363"/>
            <p14:sldId id="356"/>
            <p14:sldId id="357"/>
            <p14:sldId id="275"/>
            <p14:sldId id="277"/>
            <p14:sldId id="278"/>
            <p14:sldId id="279"/>
            <p14:sldId id="280"/>
            <p14:sldId id="281"/>
            <p14:sldId id="310"/>
            <p14:sldId id="282"/>
            <p14:sldId id="283"/>
            <p14:sldId id="258"/>
            <p14:sldId id="365"/>
            <p14:sldId id="355"/>
            <p14:sldId id="353"/>
            <p14:sldId id="359"/>
            <p14:sldId id="326"/>
            <p14:sldId id="361"/>
            <p14:sldId id="362"/>
            <p14:sldId id="360"/>
            <p14:sldId id="325"/>
            <p14:sldId id="329"/>
            <p14:sldId id="328"/>
            <p14:sldId id="327"/>
            <p14:sldId id="323"/>
            <p14:sldId id="332"/>
            <p14:sldId id="331"/>
            <p14:sldId id="364"/>
            <p14:sldId id="341"/>
            <p14:sldId id="351"/>
            <p14:sldId id="336"/>
            <p14:sldId id="330"/>
            <p14:sldId id="337"/>
            <p14:sldId id="338"/>
            <p14:sldId id="342"/>
            <p14:sldId id="343"/>
            <p14:sldId id="284"/>
            <p14:sldId id="344"/>
            <p14:sldId id="349"/>
            <p14:sldId id="366"/>
            <p14:sldId id="367"/>
            <p14:sldId id="345"/>
            <p14:sldId id="350"/>
            <p14:sldId id="352"/>
            <p14:sldId id="346"/>
            <p14:sldId id="347"/>
            <p14:sldId id="348"/>
            <p14:sldId id="368"/>
            <p14:sldId id="335"/>
            <p14:sldId id="369"/>
            <p14:sldId id="308"/>
            <p14:sldId id="314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77933C"/>
    <a:srgbClr val="4F81BD"/>
    <a:srgbClr val="00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86257" autoAdjust="0"/>
  </p:normalViewPr>
  <p:slideViewPr>
    <p:cSldViewPr snapToGrid="0" snapToObjects="1">
      <p:cViewPr>
        <p:scale>
          <a:sx n="103" d="100"/>
          <a:sy n="103" d="100"/>
        </p:scale>
        <p:origin x="-1760" y="-1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5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4B80D-C76C-7440-B5EA-D65A36B4BC08}" type="datetimeFigureOut">
              <a:rPr lang="en-US" smtClean="0"/>
              <a:t>9/4/13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B2F5C-E099-D440-91D0-1B07224E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começar</a:t>
            </a:r>
            <a:r>
              <a:rPr lang="en-US" dirty="0" smtClean="0"/>
              <a:t> </a:t>
            </a:r>
            <a:r>
              <a:rPr lang="en-US" dirty="0" err="1" smtClean="0"/>
              <a:t>falando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autenticacao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- Dados </a:t>
            </a:r>
            <a:r>
              <a:rPr lang="en-US" baseline="0" dirty="0" err="1" smtClean="0"/>
              <a:t>poder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interseptados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roubados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alterados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excluídos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err="1" smtClean="0"/>
              <a:t>Há</a:t>
            </a:r>
            <a:r>
              <a:rPr lang="en-US" dirty="0" smtClean="0"/>
              <a:t> um </a:t>
            </a:r>
            <a:r>
              <a:rPr lang="en-US" dirty="0" err="1" smtClean="0"/>
              <a:t>conjunto</a:t>
            </a:r>
            <a:r>
              <a:rPr lang="en-US" dirty="0" smtClean="0"/>
              <a:t> de boas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práticas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informação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procuram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mitigar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pontos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vulnerabilidades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arquitetura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apresentada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cifrar</a:t>
            </a:r>
            <a:r>
              <a:rPr lang="en-US" baseline="0" dirty="0" smtClean="0"/>
              <a:t> dados, </a:t>
            </a:r>
            <a:r>
              <a:rPr lang="en-US" baseline="0" dirty="0" err="1" smtClean="0"/>
              <a:t>canais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seguros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políticas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50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Gerando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err="1" smtClean="0"/>
              <a:t>Pontos</a:t>
            </a:r>
            <a:r>
              <a:rPr lang="en-US" dirty="0" smtClean="0"/>
              <a:t> de </a:t>
            </a:r>
            <a:r>
              <a:rPr lang="en-US" dirty="0" err="1" smtClean="0"/>
              <a:t>Reflectância</a:t>
            </a:r>
            <a:r>
              <a:rPr lang="en-US" dirty="0" smtClean="0"/>
              <a:t> </a:t>
            </a:r>
            <a:r>
              <a:rPr lang="en-US" dirty="0" err="1" smtClean="0"/>
              <a:t>uniformes</a:t>
            </a:r>
            <a:r>
              <a:rPr lang="en-US" baseline="0" dirty="0" smtClean="0"/>
              <a:t> (no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 de um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mídia</a:t>
            </a:r>
            <a:r>
              <a:rPr lang="en-US" baseline="0" dirty="0" smtClean="0"/>
              <a:t> 2D)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6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recursos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estudar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tema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trabalho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contribuicoes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53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Temos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vídeos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acessos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reais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observar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caracteríscas</a:t>
            </a:r>
            <a:r>
              <a:rPr lang="en-US" baseline="0" dirty="0" smtClean="0"/>
              <a:t>. As </a:t>
            </a:r>
            <a:r>
              <a:rPr lang="en-US" baseline="0" dirty="0" err="1" smtClean="0"/>
              <a:t>pessoas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</a:t>
            </a:r>
            <a:r>
              <a:rPr lang="en-US" baseline="0" dirty="0" err="1" smtClean="0"/>
              <a:t>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falando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alguma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coisa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piscando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mexendo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sobrancelha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seja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movimentos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faciais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voluntários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involuntários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33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possível</a:t>
            </a:r>
            <a:r>
              <a:rPr lang="en-US" dirty="0" smtClean="0"/>
              <a:t> </a:t>
            </a:r>
            <a:r>
              <a:rPr lang="en-US" dirty="0" err="1" smtClean="0"/>
              <a:t>observar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textura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característicos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mídia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 </a:t>
            </a:r>
            <a:r>
              <a:rPr lang="en-US" baseline="0" dirty="0" err="1" smtClean="0"/>
              <a:t>movimentos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específicos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pessoa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segunrando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mídia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torcendo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fotografia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emular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movimentos</a:t>
            </a:r>
            <a:r>
              <a:rPr lang="en-US" baseline="0" dirty="0" smtClean="0"/>
              <a:t> da face e </a:t>
            </a:r>
            <a:r>
              <a:rPr lang="en-US" baseline="0" dirty="0" err="1" smtClean="0"/>
              <a:t>até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ausência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movimento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62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tratar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estas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diferentes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caracter</a:t>
            </a:r>
            <a:r>
              <a:rPr lang="en-US" baseline="0" dirty="0" err="1" smtClean="0"/>
              <a:t>ísticas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utilizamos</a:t>
            </a:r>
            <a:r>
              <a:rPr lang="en-US" baseline="0" dirty="0" smtClean="0"/>
              <a:t> o LBP-TOP</a:t>
            </a:r>
          </a:p>
          <a:p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pixel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janela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observacao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6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Analiza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97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51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Contudo</a:t>
            </a:r>
            <a:r>
              <a:rPr lang="en-US" dirty="0" smtClean="0"/>
              <a:t> o </a:t>
            </a:r>
            <a:r>
              <a:rPr lang="en-US" dirty="0" err="1" smtClean="0"/>
              <a:t>ponto</a:t>
            </a:r>
            <a:r>
              <a:rPr lang="en-US" dirty="0" smtClean="0"/>
              <a:t> 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interação</a:t>
            </a:r>
            <a:r>
              <a:rPr lang="en-US" baseline="0" dirty="0" smtClean="0"/>
              <a:t> entre a </a:t>
            </a:r>
            <a:r>
              <a:rPr lang="en-US" baseline="0" dirty="0" err="1" smtClean="0"/>
              <a:t>pessoa</a:t>
            </a:r>
            <a:r>
              <a:rPr lang="en-US" baseline="0" dirty="0" smtClean="0"/>
              <a:t> e o sensor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ponto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nenhuma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ferramentas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informação</a:t>
            </a:r>
            <a:endParaRPr lang="en-US" baseline="0" dirty="0" smtClean="0"/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ponto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arquitetura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chamado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de spoofing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0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</a:t>
            </a:r>
            <a:r>
              <a:rPr lang="en-US" dirty="0" err="1" smtClean="0"/>
              <a:t>ódigo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download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87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- 5 statistics</a:t>
            </a:r>
            <a:r>
              <a:rPr lang="en-US" baseline="0" dirty="0" smtClean="0"/>
              <a:t> computed in a simple </a:t>
            </a:r>
            <a:r>
              <a:rPr lang="en-US" dirty="0" smtClean="0"/>
              <a:t>Frame differences in</a:t>
            </a:r>
            <a:r>
              <a:rPr lang="en-US" baseline="0" dirty="0" smtClean="0"/>
              <a:t> a frame 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44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Reflection</a:t>
            </a:r>
            <a:r>
              <a:rPr lang="en-US" baseline="0" dirty="0" smtClean="0"/>
              <a:t> and Quality of the display medium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259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71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17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THE SECOND PROTOCOL CALLED INTER TEST PROTOCOL. THIS PROTOCOL EMULATES THE REAL WORLD SCENARIO</a:t>
            </a:r>
          </a:p>
          <a:p>
            <a:pPr marL="174708" indent="-174708">
              <a:buFontTx/>
              <a:buChar char="-"/>
            </a:pPr>
            <a:r>
              <a:rPr lang="en-US" dirty="0" smtClean="0"/>
              <a:t>What</a:t>
            </a:r>
            <a:r>
              <a:rPr lang="en-US" baseline="0" dirty="0" smtClean="0"/>
              <a:t> do you expect when you train a countermeasure?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783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FAR 100 e</a:t>
            </a:r>
            <a:r>
              <a:rPr lang="en-US" baseline="0" dirty="0" smtClean="0"/>
              <a:t> o FAR 1000, </a:t>
            </a:r>
            <a:r>
              <a:rPr lang="en-US" baseline="0" dirty="0" err="1" smtClean="0"/>
              <a:t>métricas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quando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deseja</a:t>
            </a:r>
            <a:r>
              <a:rPr lang="en-US" baseline="0" dirty="0" smtClean="0"/>
              <a:t> altos </a:t>
            </a:r>
            <a:r>
              <a:rPr lang="en-US" baseline="0" dirty="0" err="1" smtClean="0"/>
              <a:t>níveis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51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  <a:cs typeface="Calibri"/>
              </a:rPr>
              <a:t>The countermeasures have good performance and seems to have a good generalization capability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  <a:cs typeface="Calibri"/>
              </a:rPr>
              <a:t>The countermeasures have good performance and seems to have a good generalization capability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  <a:cs typeface="Calibri"/>
              </a:rPr>
              <a:t>The countermeasures have good performance and seems to have a good generalization capability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Muitos</a:t>
            </a:r>
            <a:r>
              <a:rPr lang="en-US" dirty="0" smtClean="0"/>
              <a:t> de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devem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</a:t>
            </a:r>
            <a:r>
              <a:rPr lang="en-US" baseline="0" dirty="0" smtClean="0"/>
              <a:t> lido </a:t>
            </a:r>
            <a:r>
              <a:rPr lang="en-US" baseline="0" dirty="0" err="1" smtClean="0"/>
              <a:t>alguns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ataques</a:t>
            </a:r>
            <a:r>
              <a:rPr lang="en-US" baseline="0" dirty="0" smtClean="0"/>
              <a:t> de spoofing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mídia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566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  <a:cs typeface="Calibri"/>
              </a:rPr>
              <a:t>The countermeasures have good performance and seems to have a good generalization capability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The databases have</a:t>
            </a:r>
            <a:r>
              <a:rPr lang="en-US" baseline="0" dirty="0" smtClean="0"/>
              <a:t> some differences.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They have different kind of attacks and different ways to perform an attack. It seems that the countermeasure are not that robust to be applied in a real world scenario and we need something more robust.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64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err="1" smtClean="0"/>
              <a:t>Cena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</a:t>
            </a:r>
            <a:r>
              <a:rPr lang="en-US" baseline="0" dirty="0" err="1" smtClean="0"/>
              <a:t>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cena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6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AN INTUITIVE APPROACH TO DEAL WITH THIS, IS</a:t>
            </a:r>
            <a:r>
              <a:rPr lang="en-US" baseline="0" dirty="0" smtClean="0"/>
              <a:t> TO COMBINE BOTH DATABASES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138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Additionally,</a:t>
            </a:r>
            <a:r>
              <a:rPr lang="en-US" baseline="0" dirty="0" smtClean="0"/>
              <a:t> t</a:t>
            </a:r>
            <a:r>
              <a:rPr lang="en-US" dirty="0" smtClean="0"/>
              <a:t>his technique has one</a:t>
            </a:r>
            <a:r>
              <a:rPr lang="en-US" baseline="0" dirty="0" smtClean="0"/>
              <a:t> disadvantage.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When is necessary to add a different kind attack is necessary to train again the countermeasure.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Is necessary something 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62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1813"/>
            <a:r>
              <a:rPr lang="fr-FR" dirty="0">
                <a:cs typeface="Calibri"/>
              </a:rPr>
              <a:t>- ANOTHER APPROACH TO DEAL WITH THIS DIFFERENT KIND OF ATTACKS IS THE SCORE LEVEL FUSION</a:t>
            </a:r>
          </a:p>
          <a:p>
            <a:pPr marL="111813"/>
            <a:r>
              <a:rPr lang="fr-FR" dirty="0">
                <a:cs typeface="Calibri"/>
              </a:rPr>
              <a:t>- Fusion </a:t>
            </a:r>
            <a:r>
              <a:rPr lang="fr-FR" dirty="0" err="1">
                <a:cs typeface="Calibri"/>
              </a:rPr>
              <a:t>using</a:t>
            </a:r>
            <a:r>
              <a:rPr lang="fr-FR" dirty="0">
                <a:cs typeface="Calibri"/>
              </a:rPr>
              <a:t> the a simple SUM of </a:t>
            </a:r>
            <a:r>
              <a:rPr lang="fr-FR" dirty="0" err="1">
                <a:cs typeface="Calibri"/>
              </a:rPr>
              <a:t>normalized</a:t>
            </a:r>
            <a:r>
              <a:rPr lang="fr-FR" dirty="0">
                <a:cs typeface="Calibri"/>
              </a:rPr>
              <a:t> scores</a:t>
            </a:r>
          </a:p>
          <a:p>
            <a:pPr marL="111813"/>
            <a:r>
              <a:rPr lang="fr-FR" dirty="0">
                <a:cs typeface="Calibri"/>
              </a:rPr>
              <a:t>- HERE, WE ORGANIZED THE FUSION STRATEGY TRAINING EACH COUNTERMEASURE USING DIFFERENT DATABASES, BUT YOU CAN </a:t>
            </a:r>
            <a:r>
              <a:rPr lang="en-US" dirty="0">
                <a:cs typeface="Calibri"/>
              </a:rPr>
              <a:t>EASILY CAN COMBINE ANYTHING YOU WANT.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9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6520" indent="-174708">
              <a:buFontTx/>
              <a:buChar char="-"/>
            </a:pPr>
            <a:r>
              <a:rPr lang="en-US" dirty="0">
                <a:cs typeface="Calibri"/>
              </a:rPr>
              <a:t>BEFORE TO GO TO THE RESULT ANALYSIS, A PIECE OF WORD ABOUT COMBINATION OF DIFFERENT CLASSIFIERS. SOMETIMES </a:t>
            </a:r>
          </a:p>
          <a:p>
            <a:pPr marL="286520" indent="-174708">
              <a:buFontTx/>
              <a:buChar char="-"/>
            </a:pPr>
            <a:r>
              <a:rPr lang="en-US" dirty="0" err="1">
                <a:cs typeface="Calibri"/>
              </a:rPr>
              <a:t>Kulcheva</a:t>
            </a:r>
            <a:r>
              <a:rPr lang="en-US" dirty="0">
                <a:cs typeface="Calibri"/>
              </a:rPr>
              <a:t> et al., studied different strategies to measure the quality of combining classifiers.</a:t>
            </a:r>
          </a:p>
          <a:p>
            <a:pPr marL="286520" indent="-174708">
              <a:buFontTx/>
              <a:buChar char="-"/>
            </a:pPr>
            <a:r>
              <a:rPr lang="en-US" dirty="0">
                <a:cs typeface="Calibri"/>
              </a:rPr>
              <a:t>One measure to evaluated that is using the Q-statistic. Is basically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9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discutir</a:t>
            </a:r>
            <a:r>
              <a:rPr lang="en-US" dirty="0" smtClean="0"/>
              <a:t> agora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tema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trabalho</a:t>
            </a:r>
            <a:r>
              <a:rPr lang="en-US" baseline="0" dirty="0" smtClean="0"/>
              <a:t> (spoofing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autenticacao</a:t>
            </a:r>
            <a:r>
              <a:rPr lang="en-US" baseline="0" dirty="0" smtClean="0"/>
              <a:t> de faces)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8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animado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de spoofing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biometria</a:t>
            </a:r>
            <a:r>
              <a:rPr lang="en-US" baseline="0" dirty="0" smtClean="0"/>
              <a:t> de FACE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Sr. </a:t>
            </a:r>
            <a:r>
              <a:rPr lang="en-US" baseline="0" dirty="0" err="1" smtClean="0"/>
              <a:t>Simpsom</a:t>
            </a:r>
            <a:r>
              <a:rPr lang="en-US" baseline="0" dirty="0" smtClean="0"/>
              <a:t>…..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Existem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eficientes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robustos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reconhecimento</a:t>
            </a:r>
            <a:r>
              <a:rPr lang="en-US" baseline="0" dirty="0" smtClean="0"/>
              <a:t> de face no </a:t>
            </a:r>
            <a:r>
              <a:rPr lang="en-US" baseline="0" dirty="0" err="1" smtClean="0"/>
              <a:t>mercado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parte deles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vulneráveis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36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reconhecimento</a:t>
            </a:r>
            <a:r>
              <a:rPr lang="en-US" baseline="0" dirty="0" smtClean="0"/>
              <a:t> de face </a:t>
            </a:r>
            <a:r>
              <a:rPr lang="en-US" baseline="0" dirty="0" err="1" smtClean="0"/>
              <a:t>utilizando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fotografias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vídeos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máscaras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 </a:t>
            </a:r>
            <a:r>
              <a:rPr lang="en-US" dirty="0" err="1" smtClean="0"/>
              <a:t>possível</a:t>
            </a:r>
            <a:r>
              <a:rPr lang="en-US" dirty="0" smtClean="0"/>
              <a:t> 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maquiagem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cirurgia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plástica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fotos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vídeos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considerados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ameaças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comuns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6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São </a:t>
            </a:r>
            <a:r>
              <a:rPr lang="en-US" dirty="0" err="1" smtClean="0"/>
              <a:t>necessárias</a:t>
            </a:r>
            <a:r>
              <a:rPr lang="en-US" dirty="0" smtClean="0"/>
              <a:t> </a:t>
            </a:r>
            <a:r>
              <a:rPr lang="en-US" dirty="0" err="1" smtClean="0"/>
              <a:t>contramedidadas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proteger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21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Algum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estímulo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piscar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olhos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6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Além</a:t>
            </a:r>
            <a:r>
              <a:rPr lang="en-US" dirty="0" smtClean="0"/>
              <a:t> das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faciais</a:t>
            </a:r>
            <a:r>
              <a:rPr lang="en-US" dirty="0" smtClean="0"/>
              <a:t>, </a:t>
            </a:r>
            <a:r>
              <a:rPr lang="en-US" dirty="0" err="1" smtClean="0"/>
              <a:t>elementos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a face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inserida</a:t>
            </a:r>
            <a:r>
              <a:rPr lang="en-US" dirty="0" smtClean="0"/>
              <a:t> </a:t>
            </a:r>
            <a:r>
              <a:rPr lang="en-US" dirty="0" err="1" smtClean="0"/>
              <a:t>fazem</a:t>
            </a:r>
            <a:r>
              <a:rPr lang="en-US" dirty="0" smtClean="0"/>
              <a:t> parte da </a:t>
            </a:r>
            <a:r>
              <a:rPr lang="en-US" dirty="0" err="1" smtClean="0"/>
              <a:t>contramedida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86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tângulo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tângulo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tângulo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tângulo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tângulo de cantos arredondados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tângulo de cantos arredondados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tângulo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x-none" smtClean="0"/>
              <a:t>Click to edit Master subtitle style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9/4/13</a:t>
            </a:fld>
            <a:endParaRPr lang="en-US" dirty="0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9/4/13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9/4/13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/>
          <a:lstStyle>
            <a:lvl2pPr>
              <a:defRPr>
                <a:solidFill>
                  <a:schemeClr val="accent6">
                    <a:lumMod val="50000"/>
                  </a:schemeClr>
                </a:solidFill>
              </a:defRPr>
            </a:lvl2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9/4/13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9/4/13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9/4/13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26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7B613C-1AD7-49D3-885D-F654C5CDBAA6}" type="datetime1">
              <a:rPr lang="en-US" smtClean="0"/>
              <a:pPr/>
              <a:t>9/4/13</a:t>
            </a:fld>
            <a:endParaRPr lang="en-US" dirty="0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1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rtlCol="0"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66688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9/4/13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9/4/13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/>
          <p:cNvSpPr txBox="1">
            <a:spLocks/>
          </p:cNvSpPr>
          <p:nvPr/>
        </p:nvSpPr>
        <p:spPr>
          <a:xfrm>
            <a:off x="8318896" y="6291664"/>
            <a:ext cx="762000" cy="365760"/>
          </a:xfrm>
          <a:prstGeom prst="rect">
            <a:avLst/>
          </a:prstGeom>
        </p:spPr>
        <p:txBody>
          <a:bodyPr vert="horz" anchor="b"/>
          <a:lstStyle>
            <a:defPPr>
              <a:defRPr lang="pt-BR"/>
            </a:defPPr>
            <a:lvl1pPr marL="0" algn="r" defTabSz="914400" rtl="0" eaLnBrk="1" latinLnBrk="0" hangingPunct="1">
              <a:defRPr kumimoji="0"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9/4/13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x-none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9/4/13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tângulo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tângulo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tângulo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tângulo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tângulo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tângulo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tângulo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tângulo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tângulo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1" y="382505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 dirty="0" smtClean="0"/>
              <a:t>Clique para editar o título mestre</a:t>
            </a:r>
            <a:endParaRPr kumimoji="0" lang="en-US" dirty="0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8229600" cy="5089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dirty="0" smtClean="0"/>
              <a:t>Clique para editar o texto mestre</a:t>
            </a:r>
          </a:p>
          <a:p>
            <a:pPr lvl="1" eaLnBrk="1" latinLnBrk="0" hangingPunct="1"/>
            <a:r>
              <a:rPr kumimoji="0" lang="pt-BR" dirty="0" smtClean="0"/>
              <a:t>Segundo nível</a:t>
            </a:r>
          </a:p>
          <a:p>
            <a:pPr lvl="2" eaLnBrk="1" latinLnBrk="0" hangingPunct="1"/>
            <a:r>
              <a:rPr kumimoji="0" lang="pt-BR" dirty="0" smtClean="0"/>
              <a:t>Terceiro nível</a:t>
            </a:r>
          </a:p>
          <a:p>
            <a:pPr lvl="3" eaLnBrk="1" latinLnBrk="0" hangingPunct="1"/>
            <a:r>
              <a:rPr kumimoji="0" lang="pt-BR" dirty="0" smtClean="0"/>
              <a:t>Quarto nível</a:t>
            </a:r>
          </a:p>
          <a:p>
            <a:pPr lvl="4" eaLnBrk="1" latinLnBrk="0" hangingPunct="1"/>
            <a:r>
              <a:rPr kumimoji="0" lang="pt-BR" dirty="0" smtClean="0"/>
              <a:t>Quinto nível</a:t>
            </a:r>
            <a:endParaRPr kumimoji="0" lang="en-US" dirty="0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9/4/13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Elipse 19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Espaço Reservado para Número de Slide 5"/>
          <p:cNvSpPr txBox="1">
            <a:spLocks/>
          </p:cNvSpPr>
          <p:nvPr/>
        </p:nvSpPr>
        <p:spPr>
          <a:xfrm>
            <a:off x="8608140" y="6314484"/>
            <a:ext cx="644380" cy="365760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‹#›</a:t>
            </a:fld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Calibri"/>
          <a:ea typeface="+mn-ea"/>
          <a:cs typeface="Calibri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Calibri"/>
          <a:ea typeface="+mn-ea"/>
          <a:cs typeface="Calibri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4.xml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5.mov"/><Relationship Id="rId4" Type="http://schemas.openxmlformats.org/officeDocument/2006/relationships/video" Target="../media/media5.mov"/><Relationship Id="rId5" Type="http://schemas.microsoft.com/office/2007/relationships/media" Target="../media/media6.avi"/><Relationship Id="rId6" Type="http://schemas.openxmlformats.org/officeDocument/2006/relationships/video" Target="../media/media6.avi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5.xml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3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24.emf"/><Relationship Id="rId8" Type="http://schemas.openxmlformats.org/officeDocument/2006/relationships/image" Target="../media/image2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8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23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24.emf"/><Relationship Id="rId8" Type="http://schemas.openxmlformats.org/officeDocument/2006/relationships/image" Target="../media/image2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39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oglobo.globo.com/pais/medica-suspeita-de-fraudar-ponto-com-dedo-de-silicone-7802221" TargetMode="External"/><Relationship Id="rId4" Type="http://schemas.openxmlformats.org/officeDocument/2006/relationships/hyperlink" Target="http://www.itproportal.com/2011/11/14/ice-cream-sandwich-facial-recognition-cracked/" TargetMode="External"/><Relationship Id="rId5" Type="http://schemas.openxmlformats.org/officeDocument/2006/relationships/hyperlink" Target="http://www.darkreading.com/vulnerability/researchers-hack-faces-in-biometric-faci/213901113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20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62.emf"/><Relationship Id="rId6" Type="http://schemas.openxmlformats.org/officeDocument/2006/relationships/image" Target="../media/image63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30659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A Comparative Study of Countermeasures to Detect Spoofing Attacks in Face Authentication Systems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124" y="4363062"/>
            <a:ext cx="7209456" cy="2312145"/>
          </a:xfrm>
        </p:spPr>
        <p:txBody>
          <a:bodyPr>
            <a:normAutofit fontScale="92500"/>
          </a:bodyPr>
          <a:lstStyle/>
          <a:p>
            <a:r>
              <a:rPr lang="en-US" sz="2200" dirty="0" err="1" smtClean="0"/>
              <a:t>Aluno</a:t>
            </a:r>
            <a:r>
              <a:rPr lang="en-US" sz="2200" dirty="0" smtClean="0"/>
              <a:t>: Tiago de Freitas Pereira</a:t>
            </a:r>
          </a:p>
          <a:p>
            <a:r>
              <a:rPr lang="en-US" sz="2200" dirty="0" err="1" smtClean="0"/>
              <a:t>Orientador</a:t>
            </a:r>
            <a:r>
              <a:rPr lang="en-US" sz="2200" dirty="0" smtClean="0"/>
              <a:t>: Prof. Dr. José Mario De Martino</a:t>
            </a:r>
          </a:p>
          <a:p>
            <a:endParaRPr lang="en-US" sz="2200" dirty="0"/>
          </a:p>
          <a:p>
            <a:r>
              <a:rPr lang="en-US" sz="2200" dirty="0" err="1" smtClean="0"/>
              <a:t>Faculdade</a:t>
            </a:r>
            <a:r>
              <a:rPr lang="en-US" sz="2200" dirty="0" smtClean="0"/>
              <a:t> de </a:t>
            </a:r>
            <a:r>
              <a:rPr lang="en-US" sz="2200" dirty="0" err="1" smtClean="0"/>
              <a:t>Engenharia</a:t>
            </a:r>
            <a:r>
              <a:rPr lang="en-US" sz="2200" dirty="0" smtClean="0"/>
              <a:t> </a:t>
            </a:r>
            <a:r>
              <a:rPr lang="en-US" sz="2200" dirty="0" err="1" smtClean="0"/>
              <a:t>Elétrica</a:t>
            </a:r>
            <a:r>
              <a:rPr lang="en-US" sz="2200" dirty="0" smtClean="0"/>
              <a:t> e de </a:t>
            </a:r>
            <a:r>
              <a:rPr lang="en-US" sz="2200" dirty="0" err="1" smtClean="0"/>
              <a:t>Computação</a:t>
            </a:r>
            <a:r>
              <a:rPr lang="en-US" sz="2200" dirty="0" smtClean="0"/>
              <a:t> – FEEC</a:t>
            </a:r>
          </a:p>
          <a:p>
            <a:r>
              <a:rPr lang="en-US" sz="2200" dirty="0" err="1"/>
              <a:t>Departamento</a:t>
            </a:r>
            <a:r>
              <a:rPr lang="en-US" sz="2200" dirty="0"/>
              <a:t> de </a:t>
            </a:r>
            <a:r>
              <a:rPr lang="en-US" sz="2200" dirty="0" err="1" smtClean="0"/>
              <a:t>Engenharia</a:t>
            </a:r>
            <a:r>
              <a:rPr lang="en-US" sz="2200" dirty="0" smtClean="0"/>
              <a:t> de </a:t>
            </a:r>
            <a:r>
              <a:rPr lang="en-US" sz="2200" dirty="0" err="1" smtClean="0"/>
              <a:t>Computa</a:t>
            </a:r>
            <a:r>
              <a:rPr lang="en-US" sz="2200" dirty="0" err="1" smtClean="0"/>
              <a:t>ção</a:t>
            </a:r>
            <a:r>
              <a:rPr lang="en-US" sz="2200" dirty="0" smtClean="0"/>
              <a:t> e </a:t>
            </a:r>
            <a:r>
              <a:rPr lang="en-US" sz="2200" dirty="0" err="1" smtClean="0"/>
              <a:t>Automa</a:t>
            </a:r>
            <a:r>
              <a:rPr lang="en-US" sz="2200" dirty="0" err="1" smtClean="0"/>
              <a:t>ção</a:t>
            </a:r>
            <a:r>
              <a:rPr lang="en-US" sz="2200" dirty="0"/>
              <a:t> </a:t>
            </a:r>
            <a:r>
              <a:rPr lang="en-US" sz="2200" dirty="0" smtClean="0"/>
              <a:t>- DCA</a:t>
            </a:r>
            <a:endParaRPr lang="en-US" sz="2200" dirty="0" smtClean="0"/>
          </a:p>
          <a:p>
            <a:r>
              <a:rPr lang="en-US" sz="2200" dirty="0" err="1" smtClean="0"/>
              <a:t>Defesa</a:t>
            </a:r>
            <a:r>
              <a:rPr lang="en-US" sz="2200" dirty="0" smtClean="0"/>
              <a:t> </a:t>
            </a:r>
            <a:r>
              <a:rPr lang="en-US" sz="2200" dirty="0" smtClean="0"/>
              <a:t>de </a:t>
            </a:r>
            <a:r>
              <a:rPr lang="en-US" sz="2200" dirty="0" err="1" smtClean="0"/>
              <a:t>mestrado</a:t>
            </a:r>
            <a:endParaRPr lang="en-US" sz="2200" dirty="0" smtClean="0"/>
          </a:p>
        </p:txBody>
      </p:sp>
      <p:pic>
        <p:nvPicPr>
          <p:cNvPr id="4" name="Picture 3" descr="unicam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580" y="5025568"/>
            <a:ext cx="1747420" cy="17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9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Spoofing</a:t>
            </a:r>
            <a:r>
              <a:rPr lang="pt-BR" dirty="0" smtClean="0"/>
              <a:t> em autenticação de face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Contramedidas que não dependem da colaboração do usuário podem ser classificadas pelas características que exploram: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Presença de vitalidade (</a:t>
            </a:r>
            <a:r>
              <a:rPr lang="pt-BR" i="1" dirty="0" err="1" smtClean="0"/>
              <a:t>liveness</a:t>
            </a:r>
            <a:r>
              <a:rPr lang="pt-BR" i="1" dirty="0" smtClean="0"/>
              <a:t> </a:t>
            </a:r>
            <a:r>
              <a:rPr lang="pt-BR" i="1" dirty="0" err="1" smtClean="0"/>
              <a:t>detection</a:t>
            </a:r>
            <a:r>
              <a:rPr lang="pt-BR" dirty="0" smtClean="0"/>
              <a:t>)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Características da cena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Discrepância </a:t>
            </a:r>
            <a:r>
              <a:rPr lang="pt-BR" dirty="0" smtClean="0"/>
              <a:t>da qualidade </a:t>
            </a:r>
            <a:r>
              <a:rPr lang="pt-BR" dirty="0" smtClean="0"/>
              <a:t>da imagem</a:t>
            </a:r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93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Presença</a:t>
            </a:r>
            <a:r>
              <a:rPr lang="en-US" dirty="0" smtClean="0"/>
              <a:t> de </a:t>
            </a:r>
            <a:r>
              <a:rPr lang="en-US" dirty="0" err="1" smtClean="0"/>
              <a:t>vitalidade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Buscam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somente</a:t>
            </a:r>
            <a:r>
              <a:rPr lang="en-US" dirty="0" smtClean="0"/>
              <a:t> faces </a:t>
            </a:r>
            <a:r>
              <a:rPr lang="en-US" dirty="0" err="1" smtClean="0"/>
              <a:t>vivas</a:t>
            </a:r>
            <a:r>
              <a:rPr lang="en-US" dirty="0" smtClean="0"/>
              <a:t> </a:t>
            </a:r>
            <a:r>
              <a:rPr lang="en-US" dirty="0" err="1" smtClean="0"/>
              <a:t>conseguem</a:t>
            </a:r>
            <a:r>
              <a:rPr lang="en-US" dirty="0" smtClean="0"/>
              <a:t> </a:t>
            </a:r>
            <a:r>
              <a:rPr lang="en-US" dirty="0" err="1" smtClean="0"/>
              <a:t>reproduzir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lin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80" y="4049667"/>
            <a:ext cx="4627488" cy="1953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857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Características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Combinam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faciais</a:t>
            </a:r>
            <a:r>
              <a:rPr lang="en-US" dirty="0" smtClean="0"/>
              <a:t> com </a:t>
            </a:r>
            <a:r>
              <a:rPr lang="en-US" dirty="0" err="1" smtClean="0"/>
              <a:t>elementos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compor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contramedida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3-01-24 at 6.16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75" y="3786100"/>
            <a:ext cx="3884887" cy="2880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46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pt-BR" dirty="0" smtClean="0"/>
              <a:t>Discrepância </a:t>
            </a:r>
            <a:r>
              <a:rPr lang="pt-BR" dirty="0" smtClean="0"/>
              <a:t>da </a:t>
            </a:r>
            <a:r>
              <a:rPr lang="pt-BR" dirty="0" smtClean="0"/>
              <a:t>qualidade da imagem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pt-PT" dirty="0" smtClean="0"/>
              <a:t>Os processos </a:t>
            </a:r>
            <a:r>
              <a:rPr lang="pt-PT" dirty="0" smtClean="0"/>
              <a:t>de reamostragem e </a:t>
            </a:r>
            <a:r>
              <a:rPr lang="pt-PT" dirty="0" err="1" smtClean="0"/>
              <a:t>requantização</a:t>
            </a:r>
            <a:r>
              <a:rPr lang="pt-PT" dirty="0" smtClean="0"/>
              <a:t> </a:t>
            </a:r>
            <a:r>
              <a:rPr lang="pt-PT" dirty="0" smtClean="0"/>
              <a:t>geram </a:t>
            </a:r>
            <a:r>
              <a:rPr lang="pt-PT" dirty="0" smtClean="0"/>
              <a:t>padrões de imagem degradados em relação </a:t>
            </a:r>
            <a:r>
              <a:rPr lang="pt-PT" dirty="0" smtClean="0"/>
              <a:t>a </a:t>
            </a:r>
            <a:r>
              <a:rPr lang="pt-PT" dirty="0" smtClean="0"/>
              <a:t>captura de pessoas reais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3-01-24 at 6.21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5" y="3776924"/>
            <a:ext cx="7353300" cy="2552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4301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Bases de dados tem sido construídas para estudo; destacam-se as bases de dados: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smtClean="0"/>
              <a:t>NUAA – 2010</a:t>
            </a:r>
            <a:br>
              <a:rPr lang="en-US" dirty="0" smtClean="0"/>
            </a:br>
            <a:endParaRPr lang="en-US" dirty="0" smtClean="0"/>
          </a:p>
          <a:p>
            <a:pPr marL="457200" indent="-457200"/>
            <a:r>
              <a:rPr lang="en-US" dirty="0" smtClean="0"/>
              <a:t>Replay Attack – 2012</a:t>
            </a:r>
            <a:br>
              <a:rPr lang="en-US" dirty="0" smtClean="0"/>
            </a:br>
            <a:endParaRPr lang="en-US" dirty="0" smtClean="0"/>
          </a:p>
          <a:p>
            <a:pPr marL="457200" indent="-457200"/>
            <a:r>
              <a:rPr lang="en-US" dirty="0" smtClean="0"/>
              <a:t>CASIA FASD - 2012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001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NUAA - 2010</a:t>
            </a:r>
          </a:p>
          <a:p>
            <a:pPr marL="0" indent="0">
              <a:buNone/>
            </a:pPr>
            <a:r>
              <a:rPr lang="pt-BR" dirty="0" smtClean="0"/>
              <a:t>Composta de 12.614 fotos de acessos reais e ataques efetuados com fotografias impressas em papel</a:t>
            </a:r>
          </a:p>
          <a:p>
            <a:endParaRPr lang="pt-BR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NUA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96" y="4420070"/>
            <a:ext cx="5405372" cy="2004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316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Replay Attack – 2012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1.200 </a:t>
            </a:r>
            <a:r>
              <a:rPr lang="en-US" dirty="0" err="1" smtClean="0"/>
              <a:t>vídeos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(</a:t>
            </a:r>
            <a:r>
              <a:rPr lang="en-US" dirty="0" err="1" smtClean="0"/>
              <a:t>vídeos</a:t>
            </a:r>
            <a:r>
              <a:rPr lang="en-US" dirty="0" smtClean="0"/>
              <a:t> e </a:t>
            </a:r>
            <a:r>
              <a:rPr lang="en-US" dirty="0" err="1" smtClean="0"/>
              <a:t>fotografias</a:t>
            </a:r>
            <a:r>
              <a:rPr lang="en-US" dirty="0" smtClean="0"/>
              <a:t>)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fontes</a:t>
            </a:r>
            <a:r>
              <a:rPr lang="en-US" dirty="0" smtClean="0"/>
              <a:t> (</a:t>
            </a:r>
            <a:r>
              <a:rPr lang="en-US" dirty="0" err="1" smtClean="0"/>
              <a:t>papel</a:t>
            </a:r>
            <a:r>
              <a:rPr lang="en-US" dirty="0" smtClean="0"/>
              <a:t>, </a:t>
            </a:r>
            <a:r>
              <a:rPr lang="en-US" i="1" dirty="0" smtClean="0"/>
              <a:t>smartphone</a:t>
            </a:r>
            <a:r>
              <a:rPr lang="en-US" dirty="0" smtClean="0"/>
              <a:t> e </a:t>
            </a:r>
            <a:r>
              <a:rPr lang="en-US" i="1" dirty="0" smtClean="0"/>
              <a:t>tablet</a:t>
            </a:r>
            <a:r>
              <a:rPr lang="en-US" dirty="0" smtClean="0"/>
              <a:t>)</a:t>
            </a:r>
            <a:endParaRPr lang="en-US" b="1" dirty="0"/>
          </a:p>
        </p:txBody>
      </p:sp>
      <p:pic>
        <p:nvPicPr>
          <p:cNvPr id="4" name="Picture 3" descr="Replay_data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09" y="4344245"/>
            <a:ext cx="6236801" cy="2394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393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CASIA FASD - 2012</a:t>
            </a:r>
          </a:p>
          <a:p>
            <a:pPr marL="0" indent="0">
              <a:buNone/>
            </a:pPr>
            <a:r>
              <a:rPr lang="pt-BR" dirty="0" smtClean="0"/>
              <a:t>Composta de 600 vídeos de acessos reais e ataques de diferentes tipos (fotografias e vídeos) e diferentes qualidades (baixa, normal e alta)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 descr="casia_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9" y="4604338"/>
            <a:ext cx="8148661" cy="20874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93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lang="pt-BR" dirty="0" smtClean="0"/>
              <a:t>Contribuições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Novo método para detectar face </a:t>
            </a:r>
            <a:r>
              <a:rPr lang="pt-BR" i="1" dirty="0" err="1" smtClean="0"/>
              <a:t>spoofs</a:t>
            </a:r>
            <a:r>
              <a:rPr lang="pt-BR" dirty="0" smtClean="0"/>
              <a:t> utilizando a dinâmica de uma textura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Estudo comparativo de </a:t>
            </a:r>
            <a:r>
              <a:rPr lang="pt-BR" dirty="0" err="1" smtClean="0"/>
              <a:t>contramedidadas</a:t>
            </a:r>
            <a:r>
              <a:rPr lang="pt-BR" dirty="0" smtClean="0"/>
              <a:t> para ataques de </a:t>
            </a:r>
            <a:r>
              <a:rPr lang="pt-BR" dirty="0" err="1" smtClean="0"/>
              <a:t>spoofing</a:t>
            </a:r>
            <a:r>
              <a:rPr lang="pt-BR" dirty="0" smtClean="0"/>
              <a:t> em autenticação de faces focando nos possíveis </a:t>
            </a:r>
            <a:r>
              <a:rPr lang="pt-BR" dirty="0" err="1" smtClean="0"/>
              <a:t>viéses</a:t>
            </a:r>
            <a:r>
              <a:rPr lang="pt-BR" dirty="0" smtClean="0"/>
              <a:t> que bases de dados podem introduzir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62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653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err="1" smtClean="0"/>
              <a:t>Contramedida</a:t>
            </a:r>
            <a:r>
              <a:rPr lang="en-US" sz="5200" dirty="0" smtClean="0"/>
              <a:t> </a:t>
            </a:r>
            <a:r>
              <a:rPr lang="en-US" sz="5200" dirty="0" err="1" smtClean="0"/>
              <a:t>proposta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1993316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Motivação</a:t>
            </a:r>
            <a:endParaRPr lang="en-US" dirty="0" smtClean="0"/>
          </a:p>
          <a:p>
            <a:r>
              <a:rPr lang="en-US" dirty="0" err="1" smtClean="0"/>
              <a:t>Revisao</a:t>
            </a:r>
            <a:r>
              <a:rPr lang="en-US" dirty="0" smtClean="0"/>
              <a:t>: 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</a:t>
            </a:r>
            <a:r>
              <a:rPr lang="en-US" dirty="0" smtClean="0"/>
              <a:t>faces</a:t>
            </a:r>
          </a:p>
          <a:p>
            <a:r>
              <a:rPr lang="en-US" dirty="0" err="1" smtClean="0"/>
              <a:t>Contribui</a:t>
            </a:r>
            <a:r>
              <a:rPr lang="en-US" dirty="0" err="1" smtClean="0"/>
              <a:t>ções</a:t>
            </a:r>
            <a:endParaRPr lang="en-US" dirty="0" smtClean="0"/>
          </a:p>
          <a:p>
            <a:r>
              <a:rPr lang="en-US" dirty="0" err="1" smtClean="0"/>
              <a:t>Contramedida</a:t>
            </a:r>
            <a:r>
              <a:rPr lang="en-US" dirty="0" smtClean="0"/>
              <a:t> </a:t>
            </a:r>
            <a:r>
              <a:rPr lang="en-US" dirty="0" err="1" smtClean="0"/>
              <a:t>proposta</a:t>
            </a:r>
            <a:endParaRPr lang="en-US" dirty="0" smtClean="0"/>
          </a:p>
          <a:p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 smtClean="0"/>
              <a:t>comparativo</a:t>
            </a:r>
            <a:endParaRPr lang="en-US" dirty="0" smtClean="0"/>
          </a:p>
          <a:p>
            <a:r>
              <a:rPr lang="en-US" dirty="0" err="1" smtClean="0"/>
              <a:t>Conclusões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9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Inspiração</a:t>
            </a:r>
            <a:endParaRPr lang="en-US" dirty="0"/>
          </a:p>
        </p:txBody>
      </p:sp>
      <p:pic>
        <p:nvPicPr>
          <p:cNvPr id="4" name="2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7174" y="1450380"/>
            <a:ext cx="3149875" cy="4198961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lient005_session01_webcam_authenticate_adverse_2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43889" y="1450380"/>
            <a:ext cx="2967635" cy="2225727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lient017_session01_webcam_authenticate_adverse_1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43889" y="3927897"/>
            <a:ext cx="2967635" cy="2225725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036266" y="-37584"/>
            <a:ext cx="381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38717" y="57912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Acessos</a:t>
            </a:r>
            <a:r>
              <a:rPr lang="en-US" sz="3200" dirty="0" smtClean="0"/>
              <a:t> </a:t>
            </a:r>
            <a:r>
              <a:rPr lang="en-US" sz="3200" dirty="0" err="1" smtClean="0"/>
              <a:t>reais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7505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600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repeatCount="600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8" repeatCount="600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ttack_print_client003_session01_highdef_photo_advers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43366" y="1449987"/>
            <a:ext cx="2968158" cy="2226120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12" name="attack_print_client003_session01_highdef_photo_adverse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43889" y="3927897"/>
            <a:ext cx="2968158" cy="2188674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9" name="4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4843" y="1450380"/>
            <a:ext cx="3162205" cy="4139225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Inspiração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36266" y="-37584"/>
            <a:ext cx="381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38717" y="57912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Tentativas</a:t>
            </a:r>
            <a:r>
              <a:rPr lang="en-US" sz="3200" dirty="0" smtClean="0"/>
              <a:t> de </a:t>
            </a:r>
            <a:r>
              <a:rPr lang="en-US" sz="3200" dirty="0" err="1"/>
              <a:t>a</a:t>
            </a:r>
            <a:r>
              <a:rPr lang="en-US" sz="3200" dirty="0" err="1" smtClean="0"/>
              <a:t>taques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079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repeatCount="600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repeatCount="600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8" repeatCount="600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/>
          <p:cNvSpPr/>
          <p:nvPr/>
        </p:nvSpPr>
        <p:spPr>
          <a:xfrm>
            <a:off x="5914791" y="3257922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093254" y="1913738"/>
            <a:ext cx="1041864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6740159" y="2352294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4197816" y="2353698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5142140" y="1395902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Local Binary Patterns from Three Orthogonal Planes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36266" y="-37584"/>
            <a:ext cx="381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363935" y="2410082"/>
            <a:ext cx="5213871" cy="3370829"/>
            <a:chOff x="528155" y="2638554"/>
            <a:chExt cx="5213871" cy="3370829"/>
          </a:xfrm>
        </p:grpSpPr>
        <p:pic>
          <p:nvPicPr>
            <p:cNvPr id="4" name="Picture 3" descr="Screen Shot 2013-07-17 at 6.47.00 PM.png"/>
            <p:cNvPicPr>
              <a:picLocks noChangeAspect="1"/>
            </p:cNvPicPr>
            <p:nvPr/>
          </p:nvPicPr>
          <p:blipFill>
            <a:blip r:embed="rId3">
              <a:alphaModFix amt="2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55" y="2638554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6" name="Picture 5" descr="Screen Shot 2013-07-17 at 6.47.00 PM.png"/>
            <p:cNvPicPr>
              <a:picLocks noChangeAspect="1"/>
            </p:cNvPicPr>
            <p:nvPr/>
          </p:nvPicPr>
          <p:blipFill>
            <a:blip r:embed="rId3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67" y="2980523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7" name="Picture 6" descr="Screen Shot 2013-07-17 at 6.47.00 PM.png"/>
            <p:cNvPicPr>
              <a:picLocks noChangeAspect="1"/>
            </p:cNvPicPr>
            <p:nvPr/>
          </p:nvPicPr>
          <p:blipFill>
            <a:blip r:embed="rId3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032" y="3436489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10" name="Picture 9" descr="Screen Shot 2013-07-17 at 6.47.00 PM.png"/>
            <p:cNvPicPr>
              <a:picLocks noChangeAspect="1"/>
            </p:cNvPicPr>
            <p:nvPr/>
          </p:nvPicPr>
          <p:blipFill>
            <a:blip r:embed="rId3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576" y="3965239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dot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</p:grpSp>
      <p:grpSp>
        <p:nvGrpSpPr>
          <p:cNvPr id="87" name="Group 86"/>
          <p:cNvGrpSpPr/>
          <p:nvPr/>
        </p:nvGrpSpPr>
        <p:grpSpPr>
          <a:xfrm>
            <a:off x="211867" y="3695476"/>
            <a:ext cx="5859377" cy="2748708"/>
            <a:chOff x="592540" y="3923948"/>
            <a:chExt cx="5859377" cy="2748708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592540" y="4863719"/>
              <a:ext cx="2634489" cy="156271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424820" y="5570077"/>
              <a:ext cx="2791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Calibri"/>
                  <a:cs typeface="Calibri"/>
                </a:rPr>
                <a:t>t</a:t>
              </a:r>
              <a:endParaRPr lang="en-US" sz="2200" dirty="0">
                <a:latin typeface="Calibri"/>
                <a:cs typeface="Calibri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3476058" y="6009383"/>
              <a:ext cx="2482421" cy="41705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4774806" y="6241769"/>
              <a:ext cx="3129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Calibri"/>
                  <a:cs typeface="Calibri"/>
                </a:rPr>
                <a:t>x</a:t>
              </a:r>
              <a:endParaRPr lang="en-US" sz="2200" dirty="0">
                <a:latin typeface="Calibri"/>
                <a:cs typeface="Calibri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139011" y="4842119"/>
              <a:ext cx="3129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alibri"/>
                  <a:cs typeface="Calibri"/>
                </a:rPr>
                <a:t>y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V="1">
              <a:off x="6128567" y="3923948"/>
              <a:ext cx="0" cy="2015244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79"/>
          <p:cNvSpPr/>
          <p:nvPr/>
        </p:nvSpPr>
        <p:spPr>
          <a:xfrm>
            <a:off x="3750418" y="2610638"/>
            <a:ext cx="5266073" cy="1005033"/>
          </a:xfrm>
          <a:prstGeom prst="rect">
            <a:avLst/>
          </a:prstGeom>
          <a:solidFill>
            <a:srgbClr val="008000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5150792" y="2820176"/>
            <a:ext cx="1041864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21441068">
            <a:off x="6325387" y="-1270056"/>
            <a:ext cx="1146050" cy="8181226"/>
          </a:xfrm>
          <a:prstGeom prst="rect">
            <a:avLst/>
          </a:prstGeom>
          <a:solidFill>
            <a:srgbClr val="0071FF"/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745090" y="1997706"/>
            <a:ext cx="5266073" cy="1005033"/>
          </a:xfrm>
          <a:prstGeom prst="rect">
            <a:avLst/>
          </a:prstGeom>
          <a:solidFill>
            <a:srgbClr val="008000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21441068">
            <a:off x="5312046" y="-1075669"/>
            <a:ext cx="1146050" cy="8181226"/>
          </a:xfrm>
          <a:prstGeom prst="rect">
            <a:avLst/>
          </a:prstGeom>
          <a:solidFill>
            <a:srgbClr val="0071FF"/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149364" y="2050922"/>
            <a:ext cx="1041864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 rot="1746429">
            <a:off x="6795888" y="3639101"/>
            <a:ext cx="6784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alibri"/>
                <a:cs typeface="Calibri"/>
              </a:rPr>
              <a:t>LBP</a:t>
            </a:r>
            <a:endParaRPr lang="en-US" sz="2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551274" y="3002739"/>
            <a:ext cx="6784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alibri"/>
                <a:cs typeface="Calibri"/>
              </a:rPr>
              <a:t>LBP</a:t>
            </a:r>
            <a:endParaRPr lang="en-US" sz="2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260998" y="2050922"/>
            <a:ext cx="6784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alibri"/>
                <a:cs typeface="Calibri"/>
              </a:rPr>
              <a:t>LBP</a:t>
            </a:r>
            <a:endParaRPr lang="en-US" sz="2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6056218" y="2673616"/>
            <a:ext cx="160490" cy="1604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/>
          <p:cNvGrpSpPr/>
          <p:nvPr/>
        </p:nvGrpSpPr>
        <p:grpSpPr>
          <a:xfrm>
            <a:off x="6917768" y="4214375"/>
            <a:ext cx="590394" cy="1543010"/>
            <a:chOff x="6917768" y="4214375"/>
            <a:chExt cx="590394" cy="1543010"/>
          </a:xfrm>
        </p:grpSpPr>
        <p:sp>
          <p:nvSpPr>
            <p:cNvPr id="94" name="TextBox 93"/>
            <p:cNvSpPr txBox="1"/>
            <p:nvPr/>
          </p:nvSpPr>
          <p:spPr>
            <a:xfrm>
              <a:off x="6991594" y="5388053"/>
              <a:ext cx="42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6917768" y="4630439"/>
              <a:ext cx="590394" cy="804076"/>
              <a:chOff x="6987179" y="5024667"/>
              <a:chExt cx="590394" cy="804076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6987179" y="5024667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7092785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7193052" y="5278971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7298658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7402760" y="522331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7499726" y="5412271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0" name="Straight Arrow Connector 119"/>
            <p:cNvCxnSpPr/>
            <p:nvPr/>
          </p:nvCxnSpPr>
          <p:spPr>
            <a:xfrm>
              <a:off x="7229247" y="4214375"/>
              <a:ext cx="0" cy="46832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/>
          <p:nvPr/>
        </p:nvGrpSpPr>
        <p:grpSpPr>
          <a:xfrm>
            <a:off x="7659873" y="1810612"/>
            <a:ext cx="1251948" cy="1061404"/>
            <a:chOff x="7659873" y="1810612"/>
            <a:chExt cx="1251948" cy="1061404"/>
          </a:xfrm>
        </p:grpSpPr>
        <p:sp>
          <p:nvSpPr>
            <p:cNvPr id="95" name="TextBox 94"/>
            <p:cNvSpPr txBox="1"/>
            <p:nvPr/>
          </p:nvSpPr>
          <p:spPr>
            <a:xfrm>
              <a:off x="8371381" y="2502684"/>
              <a:ext cx="41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/>
                  <a:cs typeface="Calibri"/>
                </a:rPr>
                <a:t>Y</a:t>
              </a:r>
              <a:r>
                <a:rPr lang="en-US" b="1" dirty="0" smtClean="0">
                  <a:latin typeface="Calibri"/>
                  <a:cs typeface="Calibri"/>
                </a:rPr>
                <a:t>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8312787" y="1810612"/>
              <a:ext cx="599034" cy="735958"/>
              <a:chOff x="8238317" y="2079384"/>
              <a:chExt cx="599034" cy="735958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8238317" y="2393915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8343923" y="230743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444190" y="220322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549796" y="2079384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8653898" y="221186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8759504" y="231607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3" name="Straight Arrow Connector 122"/>
            <p:cNvCxnSpPr/>
            <p:nvPr/>
          </p:nvCxnSpPr>
          <p:spPr>
            <a:xfrm flipV="1">
              <a:off x="7659873" y="2502684"/>
              <a:ext cx="569854" cy="3174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7080768" y="1065654"/>
            <a:ext cx="1061763" cy="1169934"/>
            <a:chOff x="7080768" y="1065654"/>
            <a:chExt cx="1061763" cy="1169934"/>
          </a:xfrm>
        </p:grpSpPr>
        <p:sp>
          <p:nvSpPr>
            <p:cNvPr id="93" name="TextBox 92"/>
            <p:cNvSpPr txBox="1"/>
            <p:nvPr/>
          </p:nvSpPr>
          <p:spPr>
            <a:xfrm>
              <a:off x="7609553" y="186625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XY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7543497" y="1065654"/>
              <a:ext cx="599034" cy="805592"/>
              <a:chOff x="7379503" y="1139875"/>
              <a:chExt cx="599034" cy="805592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7379503" y="1330470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7485109" y="1267896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585376" y="1383820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690982" y="1215265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795084" y="1139875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900690" y="1336950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8" name="Straight Arrow Connector 127"/>
            <p:cNvCxnSpPr/>
            <p:nvPr/>
          </p:nvCxnSpPr>
          <p:spPr>
            <a:xfrm flipV="1">
              <a:off x="7080768" y="1658815"/>
              <a:ext cx="427394" cy="21006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/>
          <p:cNvGrpSpPr/>
          <p:nvPr/>
        </p:nvGrpSpPr>
        <p:grpSpPr>
          <a:xfrm>
            <a:off x="1797459" y="2945754"/>
            <a:ext cx="3491613" cy="2486428"/>
            <a:chOff x="1961679" y="3174226"/>
            <a:chExt cx="3491613" cy="2486428"/>
          </a:xfrm>
        </p:grpSpPr>
        <p:sp>
          <p:nvSpPr>
            <p:cNvPr id="131" name="Rectangle 130"/>
            <p:cNvSpPr/>
            <p:nvPr/>
          </p:nvSpPr>
          <p:spPr>
            <a:xfrm>
              <a:off x="2686151" y="3653939"/>
              <a:ext cx="1631134" cy="1341064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961679" y="3266921"/>
              <a:ext cx="1631134" cy="1341064"/>
            </a:xfrm>
            <a:prstGeom prst="rect">
              <a:avLst/>
            </a:prstGeom>
            <a:noFill/>
            <a:ln w="28575" cmpd="sng">
              <a:solidFill>
                <a:srgbClr val="FFFF00"/>
              </a:solidFill>
              <a:prstDash val="dot"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659045" y="4214375"/>
              <a:ext cx="1794247" cy="1341064"/>
            </a:xfrm>
            <a:prstGeom prst="rect">
              <a:avLst/>
            </a:prstGeom>
            <a:noFill/>
            <a:ln w="28575" cmpd="sng">
              <a:solidFill>
                <a:srgbClr val="FFFF00"/>
              </a:solidFill>
              <a:prstDash val="dot"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Connector 133"/>
            <p:cNvCxnSpPr/>
            <p:nvPr/>
          </p:nvCxnSpPr>
          <p:spPr>
            <a:xfrm>
              <a:off x="2008239" y="4682698"/>
              <a:ext cx="1829339" cy="977956"/>
            </a:xfrm>
            <a:prstGeom prst="line">
              <a:avLst/>
            </a:prstGeom>
            <a:ln w="28575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3508281" y="3174226"/>
              <a:ext cx="1863454" cy="917462"/>
            </a:xfrm>
            <a:prstGeom prst="line">
              <a:avLst/>
            </a:prstGeom>
            <a:ln w="28575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2008239" y="3436489"/>
              <a:ext cx="1742179" cy="954050"/>
            </a:xfrm>
            <a:prstGeom prst="line">
              <a:avLst/>
            </a:prstGeom>
            <a:ln w="28575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/>
          <p:cNvSpPr/>
          <p:nvPr/>
        </p:nvSpPr>
        <p:spPr>
          <a:xfrm>
            <a:off x="4195510" y="1572409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5914791" y="2472335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63181" y="6396335"/>
            <a:ext cx="7519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/>
                <a:cs typeface="Calibri"/>
              </a:rPr>
              <a:t>Guoying</a:t>
            </a:r>
            <a:r>
              <a:rPr lang="en-US" sz="1200" dirty="0">
                <a:latin typeface="Calibri"/>
                <a:cs typeface="Calibri"/>
              </a:rPr>
              <a:t> Zhao; </a:t>
            </a:r>
            <a:r>
              <a:rPr lang="en-US" sz="1200" dirty="0" err="1">
                <a:latin typeface="Calibri"/>
                <a:cs typeface="Calibri"/>
              </a:rPr>
              <a:t>Pietikainen</a:t>
            </a:r>
            <a:r>
              <a:rPr lang="en-US" sz="1200" dirty="0">
                <a:latin typeface="Calibri"/>
                <a:cs typeface="Calibri"/>
              </a:rPr>
              <a:t>, M., "Dynamic Texture Recognition Using Local Binary Patterns with an Application to Facial Expressions," Pattern Analysis and Machine Intelligence, IEEE Transactions on , vol.29, no.6, pp.915,928, June 2007</a:t>
            </a:r>
          </a:p>
        </p:txBody>
      </p:sp>
      <p:pic>
        <p:nvPicPr>
          <p:cNvPr id="5" name="Picture 4" descr="Screen Shot 2013-09-04 at 8.18.0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23" y="3098699"/>
            <a:ext cx="5061536" cy="638068"/>
          </a:xfrm>
          <a:prstGeom prst="rect">
            <a:avLst/>
          </a:prstGeom>
          <a:ln w="1270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7583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81" grpId="0" animBg="1"/>
      <p:bldP spid="161" grpId="0" animBg="1"/>
      <p:bldP spid="158" grpId="0" animBg="1"/>
      <p:bldP spid="157" grpId="0" animBg="1"/>
      <p:bldP spid="80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9" grpId="0"/>
      <p:bldP spid="90" grpId="0"/>
      <p:bldP spid="91" grpId="0"/>
      <p:bldP spid="92" grpId="0" animBg="1"/>
      <p:bldP spid="155" grpId="0" animBg="1"/>
      <p:bldP spid="15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Hiperparâmetros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Importância de cada plano LBP-TOP individualmente e combinado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Classificadores</a:t>
            </a:r>
            <a:br>
              <a:rPr lang="pt-BR" dirty="0" smtClean="0"/>
            </a:br>
            <a:endParaRPr lang="pt-BR" dirty="0"/>
          </a:p>
          <a:p>
            <a:r>
              <a:rPr lang="pt-BR" dirty="0" smtClean="0"/>
              <a:t>Diferentes operadores LBP</a:t>
            </a:r>
          </a:p>
          <a:p>
            <a:endParaRPr lang="pt-BR" dirty="0" smtClean="0"/>
          </a:p>
          <a:p>
            <a:r>
              <a:rPr lang="pt-BR" dirty="0" smtClean="0"/>
              <a:t>Estratégia </a:t>
            </a:r>
            <a:r>
              <a:rPr lang="pt-BR" dirty="0" err="1" smtClean="0"/>
              <a:t>multiresolução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Considerando </a:t>
            </a:r>
            <a:r>
              <a:rPr lang="pt-BR" dirty="0"/>
              <a:t>o vídeo todo e considerando sub-volumes independentes</a:t>
            </a:r>
            <a:br>
              <a:rPr lang="pt-BR" dirty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036266" y="-37584"/>
            <a:ext cx="381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4336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Estratégia</a:t>
            </a:r>
            <a:r>
              <a:rPr lang="en-US" dirty="0" smtClean="0"/>
              <a:t> </a:t>
            </a:r>
            <a:r>
              <a:rPr lang="en-US" dirty="0" err="1" smtClean="0"/>
              <a:t>multiresolução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968415" y="3136324"/>
            <a:ext cx="366645" cy="723207"/>
            <a:chOff x="5042614" y="3182891"/>
            <a:chExt cx="441146" cy="870160"/>
          </a:xfrm>
        </p:grpSpPr>
        <p:sp>
          <p:nvSpPr>
            <p:cNvPr id="34" name="TextBox 33"/>
            <p:cNvSpPr txBox="1"/>
            <p:nvPr/>
          </p:nvSpPr>
          <p:spPr>
            <a:xfrm>
              <a:off x="5042614" y="3683719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XY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072199" y="3182891"/>
              <a:ext cx="409148" cy="550230"/>
              <a:chOff x="7379503" y="1139875"/>
              <a:chExt cx="599034" cy="805592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7379503" y="1330470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485109" y="1267896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7585376" y="1383820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690982" y="1215265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795084" y="1139875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900690" y="1336950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483668" y="3105746"/>
            <a:ext cx="1120041" cy="738027"/>
            <a:chOff x="5837120" y="3104349"/>
            <a:chExt cx="1439765" cy="948702"/>
          </a:xfrm>
        </p:grpSpPr>
        <p:grpSp>
          <p:nvGrpSpPr>
            <p:cNvPr id="15" name="Group 14"/>
            <p:cNvGrpSpPr/>
            <p:nvPr/>
          </p:nvGrpSpPr>
          <p:grpSpPr>
            <a:xfrm>
              <a:off x="6691144" y="3129007"/>
              <a:ext cx="487929" cy="604114"/>
              <a:chOff x="6987179" y="5024667"/>
              <a:chExt cx="590394" cy="804076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987179" y="5024667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092785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193052" y="5278971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298658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402760" y="522331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499726" y="5412271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6742700" y="3683719"/>
              <a:ext cx="41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/>
                  <a:cs typeface="Calibri"/>
                </a:rPr>
                <a:t>Y</a:t>
              </a:r>
              <a:r>
                <a:rPr lang="en-US" b="1" dirty="0" smtClean="0">
                  <a:latin typeface="Calibri"/>
                  <a:cs typeface="Calibri"/>
                </a:rPr>
                <a:t>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999854" y="3182891"/>
              <a:ext cx="495069" cy="552936"/>
              <a:chOff x="8238317" y="2079384"/>
              <a:chExt cx="599034" cy="735958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8238317" y="2393915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8343923" y="230743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8444190" y="220322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549796" y="2079384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653898" y="221186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8759504" y="231607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6029699" y="3683719"/>
              <a:ext cx="42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XT</a:t>
              </a:r>
              <a:endParaRPr lang="en-US" b="1" dirty="0">
                <a:latin typeface="Calibri"/>
                <a:cs typeface="Calibri"/>
              </a:endParaRPr>
            </a:p>
          </p:txBody>
        </p:sp>
        <p:sp>
          <p:nvSpPr>
            <p:cNvPr id="61" name="Left Bracket 60"/>
            <p:cNvSpPr/>
            <p:nvPr/>
          </p:nvSpPr>
          <p:spPr>
            <a:xfrm>
              <a:off x="5837120" y="3104349"/>
              <a:ext cx="73152" cy="914400"/>
            </a:xfrm>
            <a:prstGeom prst="leftBracket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Bracket 64"/>
            <p:cNvSpPr/>
            <p:nvPr/>
          </p:nvSpPr>
          <p:spPr>
            <a:xfrm>
              <a:off x="7203733" y="3104349"/>
              <a:ext cx="73152" cy="914400"/>
            </a:xfrm>
            <a:prstGeom prst="rightBracket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2590172" y="3140516"/>
            <a:ext cx="42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XT</a:t>
            </a:r>
            <a:endParaRPr lang="en-US" b="1" dirty="0">
              <a:latin typeface="Calibri"/>
              <a:cs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13185" y="1616241"/>
            <a:ext cx="2190685" cy="3545000"/>
            <a:chOff x="787319" y="1335080"/>
            <a:chExt cx="2714502" cy="4392649"/>
          </a:xfrm>
        </p:grpSpPr>
        <p:sp>
          <p:nvSpPr>
            <p:cNvPr id="9" name="Rectangle 8"/>
            <p:cNvSpPr/>
            <p:nvPr/>
          </p:nvSpPr>
          <p:spPr>
            <a:xfrm>
              <a:off x="2009760" y="2600812"/>
              <a:ext cx="1041864" cy="83060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99494" y="3431417"/>
              <a:ext cx="2702327" cy="100503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04886" y="3530049"/>
              <a:ext cx="1041864" cy="83060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21441068">
              <a:off x="2072092" y="1335080"/>
              <a:ext cx="1146050" cy="4198262"/>
            </a:xfrm>
            <a:prstGeom prst="rect">
              <a:avLst/>
            </a:prstGeom>
            <a:solidFill>
              <a:srgbClr val="0071FF"/>
            </a:solidFill>
            <a:ln>
              <a:noFill/>
            </a:ln>
            <a:scene3d>
              <a:camera prst="isometricOffAxis1Top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21441068">
              <a:off x="1058750" y="1529467"/>
              <a:ext cx="1146052" cy="4198262"/>
            </a:xfrm>
            <a:prstGeom prst="rect">
              <a:avLst/>
            </a:prstGeom>
            <a:solidFill>
              <a:srgbClr val="0071FF"/>
            </a:solidFill>
            <a:ln>
              <a:noFill/>
            </a:ln>
            <a:scene3d>
              <a:camera prst="isometricOffAxis1Top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87319" y="2602507"/>
              <a:ext cx="2702327" cy="100503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62350" y="2739948"/>
              <a:ext cx="1146050" cy="83060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28905" y="3376651"/>
              <a:ext cx="192207" cy="158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 rot="20819113">
              <a:off x="2425667" y="216048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XY</a:t>
              </a:r>
              <a:endParaRPr lang="en-US" b="1" dirty="0">
                <a:latin typeface="Calibri"/>
                <a:cs typeface="Calibri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043452" y="4378594"/>
              <a:ext cx="41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/>
                  <a:cs typeface="Calibri"/>
                </a:rPr>
                <a:t>Y</a:t>
              </a:r>
              <a:r>
                <a:rPr lang="en-US" b="1" dirty="0" smtClean="0">
                  <a:latin typeface="Calibri"/>
                  <a:cs typeface="Calibri"/>
                </a:rPr>
                <a:t>T</a:t>
              </a:r>
              <a:endParaRPr lang="en-US" b="1" dirty="0">
                <a:latin typeface="Calibri"/>
                <a:cs typeface="Calibri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584298" y="2643881"/>
            <a:ext cx="9297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 smtClean="0">
                <a:latin typeface="Calibri"/>
                <a:cs typeface="Calibri"/>
              </a:rPr>
              <a:t>R</a:t>
            </a:r>
            <a:r>
              <a:rPr lang="en-US" sz="2000" b="1" dirty="0" err="1" smtClean="0">
                <a:latin typeface="Calibri"/>
                <a:cs typeface="Calibri"/>
              </a:rPr>
              <a:t>t</a:t>
            </a:r>
            <a:r>
              <a:rPr lang="en-US" sz="2000" b="1" dirty="0" smtClean="0">
                <a:latin typeface="Calibri"/>
                <a:cs typeface="Calibri"/>
              </a:rPr>
              <a:t> </a:t>
            </a:r>
            <a:r>
              <a:rPr lang="en-US" sz="2600" b="1" dirty="0" smtClean="0">
                <a:latin typeface="Calibri"/>
                <a:cs typeface="Calibri"/>
              </a:rPr>
              <a:t>= 1</a:t>
            </a:r>
            <a:endParaRPr lang="en-US" sz="2600" b="1" dirty="0">
              <a:latin typeface="Calibri"/>
              <a:cs typeface="Calibri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6392" y="6122126"/>
            <a:ext cx="80269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alibri"/>
                <a:cs typeface="Calibri"/>
              </a:rPr>
              <a:t>Histogramas concatenados para diferentes </a:t>
            </a:r>
            <a:r>
              <a:rPr lang="pt-BR" sz="3200" smtClean="0">
                <a:latin typeface="Calibri"/>
                <a:cs typeface="Calibri"/>
              </a:rPr>
              <a:t>Rt</a:t>
            </a:r>
            <a:r>
              <a:rPr lang="pt-BR" sz="3200" smtClean="0">
                <a:latin typeface="Calibri"/>
                <a:cs typeface="Calibri"/>
              </a:rPr>
              <a:t>’</a:t>
            </a:r>
            <a:r>
              <a:rPr lang="pt-BR" sz="3200" smtClean="0">
                <a:latin typeface="Calibri"/>
                <a:cs typeface="Calibri"/>
              </a:rPr>
              <a:t>s</a:t>
            </a:r>
            <a:endParaRPr lang="pt-BR" sz="3200" dirty="0" smtClean="0">
              <a:latin typeface="Calibri"/>
              <a:cs typeface="Calibri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3304382" y="3546731"/>
            <a:ext cx="538966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036266" y="-37584"/>
            <a:ext cx="381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7857016" y="3097922"/>
            <a:ext cx="1120041" cy="738027"/>
            <a:chOff x="5837120" y="3104349"/>
            <a:chExt cx="1439765" cy="948702"/>
          </a:xfrm>
        </p:grpSpPr>
        <p:grpSp>
          <p:nvGrpSpPr>
            <p:cNvPr id="74" name="Group 73"/>
            <p:cNvGrpSpPr/>
            <p:nvPr/>
          </p:nvGrpSpPr>
          <p:grpSpPr>
            <a:xfrm>
              <a:off x="6691144" y="3129007"/>
              <a:ext cx="487929" cy="604114"/>
              <a:chOff x="6987179" y="5024667"/>
              <a:chExt cx="590394" cy="804076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6987179" y="5024667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7092785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7193052" y="5278971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7298658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7402760" y="522331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7499726" y="5412271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6742700" y="3683719"/>
              <a:ext cx="41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/>
                  <a:cs typeface="Calibri"/>
                </a:rPr>
                <a:t>Y</a:t>
              </a:r>
              <a:r>
                <a:rPr lang="en-US" b="1" dirty="0" smtClean="0">
                  <a:latin typeface="Calibri"/>
                  <a:cs typeface="Calibri"/>
                </a:rPr>
                <a:t>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5999854" y="3182891"/>
              <a:ext cx="495069" cy="552936"/>
              <a:chOff x="8238317" y="2079384"/>
              <a:chExt cx="599034" cy="735958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8238317" y="2393915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8343923" y="230743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8444190" y="220322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8549796" y="2079384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8653898" y="221186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8759504" y="231607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6029699" y="3683719"/>
              <a:ext cx="42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XT</a:t>
              </a:r>
              <a:endParaRPr lang="en-US" b="1" dirty="0">
                <a:latin typeface="Calibri"/>
                <a:cs typeface="Calibri"/>
              </a:endParaRPr>
            </a:p>
          </p:txBody>
        </p:sp>
        <p:sp>
          <p:nvSpPr>
            <p:cNvPr id="78" name="Left Bracket 77"/>
            <p:cNvSpPr/>
            <p:nvPr/>
          </p:nvSpPr>
          <p:spPr>
            <a:xfrm>
              <a:off x="5837120" y="3104349"/>
              <a:ext cx="73152" cy="914400"/>
            </a:xfrm>
            <a:prstGeom prst="leftBracket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Bracket 78"/>
            <p:cNvSpPr/>
            <p:nvPr/>
          </p:nvSpPr>
          <p:spPr>
            <a:xfrm>
              <a:off x="7203733" y="3104349"/>
              <a:ext cx="73152" cy="914400"/>
            </a:xfrm>
            <a:prstGeom prst="rightBracket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871136" y="3103719"/>
            <a:ext cx="1120041" cy="738027"/>
            <a:chOff x="5837120" y="3104349"/>
            <a:chExt cx="1439765" cy="948702"/>
          </a:xfrm>
        </p:grpSpPr>
        <p:grpSp>
          <p:nvGrpSpPr>
            <p:cNvPr id="93" name="Group 92"/>
            <p:cNvGrpSpPr/>
            <p:nvPr/>
          </p:nvGrpSpPr>
          <p:grpSpPr>
            <a:xfrm>
              <a:off x="6691144" y="3129007"/>
              <a:ext cx="487929" cy="604114"/>
              <a:chOff x="6987179" y="5024667"/>
              <a:chExt cx="590394" cy="804076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6987179" y="5024667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7092785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7193052" y="5278971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298658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402760" y="522331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499726" y="5412271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6742700" y="3683719"/>
              <a:ext cx="41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/>
                  <a:cs typeface="Calibri"/>
                </a:rPr>
                <a:t>Y</a:t>
              </a:r>
              <a:r>
                <a:rPr lang="en-US" b="1" dirty="0" smtClean="0">
                  <a:latin typeface="Calibri"/>
                  <a:cs typeface="Calibri"/>
                </a:rPr>
                <a:t>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5999854" y="3182891"/>
              <a:ext cx="495069" cy="552936"/>
              <a:chOff x="8238317" y="2079384"/>
              <a:chExt cx="599034" cy="735958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8238317" y="2393915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8343923" y="230743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8444190" y="220322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8549796" y="2079384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8653898" y="221186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8759504" y="231607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6029699" y="3683719"/>
              <a:ext cx="42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XT</a:t>
              </a:r>
              <a:endParaRPr lang="en-US" b="1" dirty="0">
                <a:latin typeface="Calibri"/>
                <a:cs typeface="Calibri"/>
              </a:endParaRPr>
            </a:p>
          </p:txBody>
        </p:sp>
        <p:sp>
          <p:nvSpPr>
            <p:cNvPr id="97" name="Left Bracket 96"/>
            <p:cNvSpPr/>
            <p:nvPr/>
          </p:nvSpPr>
          <p:spPr>
            <a:xfrm>
              <a:off x="5837120" y="3104349"/>
              <a:ext cx="73152" cy="914400"/>
            </a:xfrm>
            <a:prstGeom prst="leftBracket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ight Bracket 97"/>
            <p:cNvSpPr/>
            <p:nvPr/>
          </p:nvSpPr>
          <p:spPr>
            <a:xfrm>
              <a:off x="7203733" y="3104349"/>
              <a:ext cx="73152" cy="914400"/>
            </a:xfrm>
            <a:prstGeom prst="rightBracket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185451" y="3219233"/>
            <a:ext cx="4537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…</a:t>
            </a:r>
            <a:endParaRPr lang="en-US" sz="2600" dirty="0"/>
          </a:p>
        </p:txBody>
      </p:sp>
      <p:sp>
        <p:nvSpPr>
          <p:cNvPr id="111" name="TextBox 110"/>
          <p:cNvSpPr txBox="1"/>
          <p:nvPr/>
        </p:nvSpPr>
        <p:spPr>
          <a:xfrm>
            <a:off x="5971766" y="2637711"/>
            <a:ext cx="9297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 smtClean="0">
                <a:latin typeface="Calibri"/>
                <a:cs typeface="Calibri"/>
              </a:rPr>
              <a:t>R</a:t>
            </a:r>
            <a:r>
              <a:rPr lang="en-US" sz="2000" b="1" dirty="0" err="1" smtClean="0">
                <a:latin typeface="Calibri"/>
                <a:cs typeface="Calibri"/>
              </a:rPr>
              <a:t>t</a:t>
            </a:r>
            <a:r>
              <a:rPr lang="en-US" sz="2000" b="1" dirty="0" smtClean="0">
                <a:latin typeface="Calibri"/>
                <a:cs typeface="Calibri"/>
              </a:rPr>
              <a:t> </a:t>
            </a:r>
            <a:r>
              <a:rPr lang="en-US" sz="2600" b="1" dirty="0" smtClean="0">
                <a:latin typeface="Calibri"/>
                <a:cs typeface="Calibri"/>
              </a:rPr>
              <a:t>= 2</a:t>
            </a:r>
            <a:endParaRPr lang="en-US" sz="2600" b="1" dirty="0">
              <a:latin typeface="Calibri"/>
              <a:cs typeface="Calibri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033661" y="2638359"/>
            <a:ext cx="9396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 smtClean="0">
                <a:latin typeface="Calibri"/>
                <a:cs typeface="Calibri"/>
              </a:rPr>
              <a:t>R</a:t>
            </a:r>
            <a:r>
              <a:rPr lang="en-US" sz="2000" b="1" dirty="0" err="1" smtClean="0">
                <a:latin typeface="Calibri"/>
                <a:cs typeface="Calibri"/>
              </a:rPr>
              <a:t>t</a:t>
            </a:r>
            <a:r>
              <a:rPr lang="en-US" sz="2000" b="1" dirty="0" smtClean="0">
                <a:latin typeface="Calibri"/>
                <a:cs typeface="Calibri"/>
              </a:rPr>
              <a:t> </a:t>
            </a:r>
            <a:r>
              <a:rPr lang="en-US" sz="2600" b="1" dirty="0" smtClean="0">
                <a:latin typeface="Calibri"/>
                <a:cs typeface="Calibri"/>
              </a:rPr>
              <a:t>= n</a:t>
            </a:r>
            <a:endParaRPr lang="en-US" sz="2600" b="1" dirty="0">
              <a:latin typeface="Calibri"/>
              <a:cs typeface="Calibri"/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59741"/>
              </p:ext>
            </p:extLst>
          </p:nvPr>
        </p:nvGraphicFramePr>
        <p:xfrm>
          <a:off x="525309" y="4869951"/>
          <a:ext cx="8386465" cy="1060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4" imgW="5016500" imgH="635000" progId="Equation.DSMT4">
                  <p:embed/>
                </p:oleObj>
              </mc:Choice>
              <mc:Fallback>
                <p:oleObj name="Equation" r:id="rId4" imgW="5016500" imgH="63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5309" y="4869951"/>
                        <a:ext cx="8386465" cy="10609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362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Bases de dados avaliadas</a:t>
            </a:r>
            <a:endParaRPr lang="pt-BR" dirty="0"/>
          </a:p>
        </p:txBody>
      </p:sp>
      <p:pic>
        <p:nvPicPr>
          <p:cNvPr id="6" name="Picture 5" descr="Replay_data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93" y="1906553"/>
            <a:ext cx="5669819" cy="2176453"/>
          </a:xfrm>
          <a:prstGeom prst="rect">
            <a:avLst/>
          </a:prstGeom>
        </p:spPr>
      </p:pic>
      <p:pic>
        <p:nvPicPr>
          <p:cNvPr id="7" name="Picture 6" descr="casia_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98" y="4637534"/>
            <a:ext cx="6734431" cy="17251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4993" y="1467418"/>
            <a:ext cx="2189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Replay attack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2898" y="4149095"/>
            <a:ext cx="1963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CASIA-FASD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590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Medida</a:t>
            </a:r>
            <a:r>
              <a:rPr lang="en-US" dirty="0" smtClean="0"/>
              <a:t> de </a:t>
            </a:r>
            <a:r>
              <a:rPr lang="en-US" dirty="0" err="1" smtClean="0"/>
              <a:t>desempenho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118614"/>
              </p:ext>
            </p:extLst>
          </p:nvPr>
        </p:nvGraphicFramePr>
        <p:xfrm>
          <a:off x="54356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56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725580"/>
              </p:ext>
            </p:extLst>
          </p:nvPr>
        </p:nvGraphicFramePr>
        <p:xfrm>
          <a:off x="2606655" y="1613501"/>
          <a:ext cx="417036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Equation" r:id="rId6" imgW="1676400" imgH="393700" progId="Equation.DSMT4">
                  <p:embed/>
                </p:oleObj>
              </mc:Choice>
              <mc:Fallback>
                <p:oleObj name="Equation" r:id="rId6" imgW="1676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6655" y="1613501"/>
                        <a:ext cx="4170362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4" y="2592988"/>
            <a:ext cx="6007378" cy="42051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49900" y="3306147"/>
            <a:ext cx="2515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</a:p>
          <a:p>
            <a:pPr algn="ctr"/>
            <a:r>
              <a:rPr lang="en-US" sz="2400" dirty="0" err="1">
                <a:latin typeface="Calibri"/>
                <a:cs typeface="Calibri"/>
              </a:rPr>
              <a:t>c</a:t>
            </a:r>
            <a:r>
              <a:rPr lang="en-US" sz="2400" dirty="0" err="1" smtClean="0">
                <a:latin typeface="Calibri"/>
                <a:cs typeface="Calibri"/>
              </a:rPr>
              <a:t>alibração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0077" y="5225977"/>
            <a:ext cx="2532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</a:t>
            </a:r>
          </a:p>
          <a:p>
            <a:pPr algn="ctr"/>
            <a:r>
              <a:rPr lang="en-US" sz="2400" dirty="0" err="1" smtClean="0">
                <a:latin typeface="Calibri"/>
                <a:cs typeface="Calibri"/>
              </a:rPr>
              <a:t>teste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3336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Importância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r>
              <a:rPr lang="en-US" dirty="0" smtClean="0"/>
              <a:t> LBP-TOP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90743" y="-37584"/>
            <a:ext cx="3765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418" y="5954253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Componentes espaciais e temporais são importantes na detecção de ataques</a:t>
            </a:r>
            <a:endParaRPr lang="pt-BR" sz="2600" dirty="0">
              <a:latin typeface="Calibri"/>
              <a:cs typeface="Calibri"/>
            </a:endParaRPr>
          </a:p>
        </p:txBody>
      </p:sp>
      <p:pic>
        <p:nvPicPr>
          <p:cNvPr id="3" name="Picture 2" descr="planes_evaluation_LD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38" y="1241261"/>
            <a:ext cx="9144000" cy="458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2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classificadores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1418" y="5811059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SVM apresentou os melhores resultados, mas deve-se tomar cuidado com </a:t>
            </a:r>
            <a:r>
              <a:rPr lang="pt-BR" sz="2600" dirty="0" err="1" smtClean="0">
                <a:latin typeface="Calibri"/>
                <a:cs typeface="Calibri"/>
              </a:rPr>
              <a:t>sobretreinamento</a:t>
            </a:r>
            <a:endParaRPr lang="pt-BR" sz="2600" dirty="0">
              <a:latin typeface="Calibri"/>
              <a:cs typeface="Calibri"/>
            </a:endParaRPr>
          </a:p>
        </p:txBody>
      </p:sp>
      <p:pic>
        <p:nvPicPr>
          <p:cNvPr id="3" name="Picture 2" descr="evaluation_classifi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297" y="1282700"/>
            <a:ext cx="9144000" cy="42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21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operadores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418" y="5909691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LBP com padrões uniformes apresenta um bom compromisso entre dimensionalidade e taxas de </a:t>
            </a:r>
            <a:r>
              <a:rPr lang="pt-BR" sz="2600" dirty="0" smtClean="0">
                <a:latin typeface="Calibri"/>
                <a:cs typeface="Calibri"/>
              </a:rPr>
              <a:t>erro</a:t>
            </a:r>
            <a:endParaRPr lang="pt-BR" sz="2600" dirty="0">
              <a:latin typeface="Calibri"/>
              <a:cs typeface="Calibri"/>
            </a:endParaRPr>
          </a:p>
        </p:txBody>
      </p:sp>
      <p:pic>
        <p:nvPicPr>
          <p:cNvPr id="3" name="Picture 2" descr="evaluation_LBP-operat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0" y="1166908"/>
            <a:ext cx="8312729" cy="492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0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pt-BR" dirty="0" smtClean="0"/>
              <a:t>Fluxo básico de um sistema de autenticação biométrica</a:t>
            </a:r>
            <a:endParaRPr lang="pt-BR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Processamento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Referências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Decisão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522563" y="3055767"/>
            <a:ext cx="0" cy="93662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2"/>
          </p:cNvCxnSpPr>
          <p:nvPr/>
        </p:nvCxnSpPr>
        <p:spPr>
          <a:xfrm flipH="1" flipV="1">
            <a:off x="5152696" y="3748202"/>
            <a:ext cx="610871" cy="4986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1" idx="0"/>
          </p:cNvCxnSpPr>
          <p:nvPr/>
        </p:nvCxnSpPr>
        <p:spPr>
          <a:xfrm flipH="1">
            <a:off x="5062966" y="4246875"/>
            <a:ext cx="700601" cy="4373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692899" y="2869682"/>
            <a:ext cx="927101" cy="18608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289124" y="6056166"/>
            <a:ext cx="927100" cy="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60028" y="237335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63567" y="3942169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32697" y="566950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81237" y="2728707"/>
            <a:ext cx="11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99" y="4104677"/>
            <a:ext cx="545081" cy="545081"/>
          </a:xfrm>
          <a:prstGeom prst="rect">
            <a:avLst/>
          </a:prstGeom>
        </p:spPr>
      </p:pic>
      <p:pic>
        <p:nvPicPr>
          <p:cNvPr id="46" name="Picture 45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57" y="3318614"/>
            <a:ext cx="545081" cy="545081"/>
          </a:xfrm>
          <a:prstGeom prst="rect">
            <a:avLst/>
          </a:prstGeom>
        </p:spPr>
      </p:pic>
      <p:pic>
        <p:nvPicPr>
          <p:cNvPr id="47" name="Picture 46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39" y="2829957"/>
            <a:ext cx="545081" cy="545081"/>
          </a:xfrm>
          <a:prstGeom prst="rect">
            <a:avLst/>
          </a:prstGeom>
        </p:spPr>
      </p:pic>
      <p:pic>
        <p:nvPicPr>
          <p:cNvPr id="48" name="Picture 47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34" y="5605775"/>
            <a:ext cx="545081" cy="545081"/>
          </a:xfrm>
          <a:prstGeom prst="rect">
            <a:avLst/>
          </a:prstGeom>
        </p:spPr>
      </p:pic>
      <p:pic>
        <p:nvPicPr>
          <p:cNvPr id="49" name="Picture 48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85" y="4605803"/>
            <a:ext cx="545081" cy="54508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Notched Right Arrow 50"/>
          <p:cNvSpPr/>
          <p:nvPr/>
        </p:nvSpPr>
        <p:spPr>
          <a:xfrm rot="5400000">
            <a:off x="6591997" y="3929376"/>
            <a:ext cx="1241557" cy="433348"/>
          </a:xfrm>
          <a:prstGeom prst="notchedRightArrow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7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Multiresolução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resolução</a:t>
            </a:r>
            <a:r>
              <a:rPr lang="en-US" dirty="0" smtClean="0"/>
              <a:t> simples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418" y="5835717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A estratégia </a:t>
            </a:r>
            <a:r>
              <a:rPr lang="pt-BR" sz="2600" dirty="0" err="1" smtClean="0">
                <a:latin typeface="Calibri"/>
                <a:cs typeface="Calibri"/>
              </a:rPr>
              <a:t>multiresolução</a:t>
            </a:r>
            <a:r>
              <a:rPr lang="pt-BR" sz="2600" dirty="0" smtClean="0">
                <a:latin typeface="Calibri"/>
                <a:cs typeface="Calibri"/>
              </a:rPr>
              <a:t> apresentou uma significativa melhora dos resultados</a:t>
            </a:r>
            <a:endParaRPr lang="pt-BR" sz="2600" dirty="0">
              <a:latin typeface="Calibri"/>
              <a:cs typeface="Calibri"/>
            </a:endParaRPr>
          </a:p>
        </p:txBody>
      </p:sp>
      <p:pic>
        <p:nvPicPr>
          <p:cNvPr id="3" name="Picture 2" descr="multiVS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54067"/>
            <a:ext cx="8312727" cy="45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0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Acesso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vídeos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5" name="Picture 4" descr="video_based_resul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9028"/>
            <a:ext cx="9144000" cy="46066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1418" y="5922020"/>
            <a:ext cx="853444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Utilizando janelas </a:t>
            </a:r>
            <a:r>
              <a:rPr lang="pt-BR" sz="2600" dirty="0" smtClean="0">
                <a:latin typeface="Calibri"/>
                <a:cs typeface="Calibri"/>
              </a:rPr>
              <a:t>mais longas de tempo </a:t>
            </a:r>
            <a:r>
              <a:rPr lang="pt-BR" sz="2600" dirty="0" smtClean="0">
                <a:latin typeface="Calibri"/>
                <a:cs typeface="Calibri"/>
              </a:rPr>
              <a:t>foi possível obter uma melhora significativa nos </a:t>
            </a:r>
            <a:r>
              <a:rPr lang="pt-BR" sz="2600" dirty="0" smtClean="0">
                <a:latin typeface="Calibri"/>
                <a:cs typeface="Calibri"/>
              </a:rPr>
              <a:t>resultados </a:t>
            </a:r>
            <a:r>
              <a:rPr lang="pt-BR" sz="2600" b="1" dirty="0" smtClean="0">
                <a:latin typeface="Calibri"/>
                <a:cs typeface="Calibri"/>
              </a:rPr>
              <a:t>(REPENSAR)</a:t>
            </a:r>
          </a:p>
          <a:p>
            <a:r>
              <a:rPr lang="pt-BR" sz="2600" b="1" dirty="0" smtClean="0">
                <a:latin typeface="Calibri"/>
                <a:cs typeface="Calibri"/>
              </a:rPr>
              <a:t>JANELAS MAIORES IMPLICARAM EM UMA MELHORA NOS RESULTADOS</a:t>
            </a:r>
            <a:endParaRPr lang="pt-BR" sz="26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6422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finais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2146159"/>
              </p:ext>
            </p:extLst>
          </p:nvPr>
        </p:nvGraphicFramePr>
        <p:xfrm>
          <a:off x="1145306" y="2023786"/>
          <a:ext cx="68363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711"/>
                <a:gridCol w="1286635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Baseline – 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15.16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LBP-TOP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8.51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4099462"/>
              </p:ext>
            </p:extLst>
          </p:nvPr>
        </p:nvGraphicFramePr>
        <p:xfrm>
          <a:off x="1145306" y="4494036"/>
          <a:ext cx="68363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711"/>
                <a:gridCol w="1286635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EER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/>
                          <a:cs typeface="Calibri"/>
                        </a:rPr>
                        <a:t>DoG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-  baseline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17.00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LBP-TOP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média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nas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pontuações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45306" y="1458268"/>
            <a:ext cx="2189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Replay attack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5306" y="3887485"/>
            <a:ext cx="1963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CASIA-FASD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233" y="6561446"/>
            <a:ext cx="58707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 err="1">
                <a:latin typeface="Calibri"/>
                <a:cs typeface="Calibri"/>
              </a:rPr>
              <a:t>https</a:t>
            </a:r>
            <a:r>
              <a:rPr lang="nl-NL" sz="1200" dirty="0">
                <a:latin typeface="Calibri"/>
                <a:cs typeface="Calibri"/>
              </a:rPr>
              <a:t>://</a:t>
            </a:r>
            <a:r>
              <a:rPr lang="nl-NL" sz="1200" dirty="0" err="1">
                <a:latin typeface="Calibri"/>
                <a:cs typeface="Calibri"/>
              </a:rPr>
              <a:t>pypi.python.org</a:t>
            </a:r>
            <a:r>
              <a:rPr lang="nl-NL" sz="1200" dirty="0">
                <a:latin typeface="Calibri"/>
                <a:cs typeface="Calibri"/>
              </a:rPr>
              <a:t>/</a:t>
            </a:r>
            <a:r>
              <a:rPr lang="nl-NL" sz="1200" dirty="0" err="1">
                <a:latin typeface="Calibri"/>
                <a:cs typeface="Calibri"/>
              </a:rPr>
              <a:t>pypi</a:t>
            </a:r>
            <a:r>
              <a:rPr lang="nl-NL" sz="1200" dirty="0">
                <a:latin typeface="Calibri"/>
                <a:cs typeface="Calibri"/>
              </a:rPr>
              <a:t>/</a:t>
            </a:r>
            <a:r>
              <a:rPr lang="nl-NL" sz="1200" dirty="0" err="1">
                <a:latin typeface="Calibri"/>
                <a:cs typeface="Calibri"/>
              </a:rPr>
              <a:t>antispoofing.lbptop</a:t>
            </a:r>
            <a:r>
              <a:rPr lang="nl-NL" sz="1200" dirty="0">
                <a:latin typeface="Calibri"/>
                <a:cs typeface="Calibri"/>
              </a:rPr>
              <a:t>/1.0.2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464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2</a:t>
            </a:r>
            <a:r>
              <a:rPr lang="en-US" baseline="30000" dirty="0" smtClean="0"/>
              <a:t>nd</a:t>
            </a:r>
            <a:r>
              <a:rPr lang="en-US" dirty="0"/>
              <a:t> </a:t>
            </a:r>
            <a:r>
              <a:rPr lang="en-US" dirty="0" smtClean="0"/>
              <a:t>Competition </a:t>
            </a:r>
            <a:r>
              <a:rPr lang="en-US" dirty="0"/>
              <a:t>on Counter Measures to 2D Face Spoofing Attacks</a:t>
            </a:r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7493375"/>
              </p:ext>
            </p:extLst>
          </p:nvPr>
        </p:nvGraphicFramePr>
        <p:xfrm>
          <a:off x="454844" y="1789535"/>
          <a:ext cx="8151274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591"/>
                <a:gridCol w="1122001"/>
                <a:gridCol w="998704"/>
                <a:gridCol w="974045"/>
                <a:gridCol w="951211"/>
                <a:gridCol w="790361"/>
                <a:gridCol w="79036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Equipe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Conjunto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desenvolvimento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Conjunto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teste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FAR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FRR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HTER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FAR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FRR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HTER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IGD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5.00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8.33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6.67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17.00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9.13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MaskDown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0.50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2.50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LNMIT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MUVIS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2.50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PRA Lab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2.50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ATVS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2.75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12.00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UNICAMP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13.00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6.67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9.83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12.50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18.75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15.62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5815438"/>
            <a:ext cx="89787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CHINGOVSKA, I. YANG, J. LEI, Z. YI, D. LI, S. Z. KAHM, O. GLASER, C. DAMER, N. KUIJPER, A. NOUAK, A. KOMULAINEN, J. PEREIRA, T. F. GUPTA, S. KHANDELWAL, S. BANSA, S. RAI, A. KRISHNA, T. GOYAL, D. WARIS, M. ZHANG, H. AHMAD, I. KIRANYAZ, S. GABBOUJ, M. TRONCI, R. PILI, M. , et al. ; The 2nd Competition on Counter Measures to 2D Face Spooﬁng Attacks. In: 6th IAPR International Conference on Biometrics (ICB2013)</a:t>
            </a:r>
            <a:r>
              <a:rPr lang="en-US" sz="1200" dirty="0" smtClean="0"/>
              <a:t>, </a:t>
            </a:r>
            <a:r>
              <a:rPr lang="en-US" sz="1200" dirty="0"/>
              <a:t>2013, Madrid, Spain. 6th IAPR International Conference on Biometrics (ICB2013)</a:t>
            </a:r>
            <a:r>
              <a:rPr lang="en-US" sz="1200" dirty="0" smtClean="0"/>
              <a:t>, </a:t>
            </a:r>
            <a:r>
              <a:rPr lang="en-US" sz="1200" dirty="0"/>
              <a:t>2013.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00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0269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err="1" smtClean="0"/>
              <a:t>Estudo</a:t>
            </a:r>
            <a:r>
              <a:rPr lang="en-US" sz="5200" dirty="0" smtClean="0"/>
              <a:t> </a:t>
            </a:r>
            <a:r>
              <a:rPr lang="en-US" sz="5200" dirty="0" err="1" smtClean="0"/>
              <a:t>comparativo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112745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Comparar, em termos de taxas de </a:t>
            </a:r>
            <a:r>
              <a:rPr lang="pt-BR" dirty="0" smtClean="0"/>
              <a:t>erro, </a:t>
            </a:r>
            <a:r>
              <a:rPr lang="pt-BR" dirty="0" smtClean="0"/>
              <a:t>contramedidas do estado da arte </a:t>
            </a:r>
            <a:r>
              <a:rPr lang="pt-BR" dirty="0" smtClean="0"/>
              <a:t>utilizando um </a:t>
            </a:r>
            <a:r>
              <a:rPr lang="pt-BR" dirty="0" smtClean="0"/>
              <a:t>protocolo único de avaliação </a:t>
            </a:r>
            <a:r>
              <a:rPr lang="pt-BR" dirty="0" smtClean="0"/>
              <a:t>e </a:t>
            </a:r>
            <a:r>
              <a:rPr lang="pt-BR" dirty="0" smtClean="0"/>
              <a:t>as bases de dados disponíveis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Analisar os possíveis </a:t>
            </a:r>
            <a:r>
              <a:rPr lang="pt-BR" dirty="0" err="1" smtClean="0"/>
              <a:t>viéses</a:t>
            </a:r>
            <a:r>
              <a:rPr lang="pt-BR" dirty="0" smtClean="0"/>
              <a:t> que as bases de dados de </a:t>
            </a:r>
            <a:r>
              <a:rPr lang="pt-BR" dirty="0" err="1" smtClean="0"/>
              <a:t>spoofing</a:t>
            </a:r>
            <a:r>
              <a:rPr lang="pt-BR" dirty="0" smtClean="0"/>
              <a:t> podem introduzir </a:t>
            </a:r>
            <a:r>
              <a:rPr lang="pt-BR" dirty="0" smtClean="0"/>
              <a:t>nas</a:t>
            </a:r>
            <a:r>
              <a:rPr lang="pt-BR" dirty="0" smtClean="0"/>
              <a:t> </a:t>
            </a:r>
            <a:r>
              <a:rPr lang="pt-BR" dirty="0" smtClean="0"/>
              <a:t>contramedidas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Introduzir </a:t>
            </a:r>
            <a:r>
              <a:rPr lang="pt-BR" dirty="0" smtClean="0"/>
              <a:t>uma </a:t>
            </a:r>
            <a:r>
              <a:rPr lang="pt-BR" dirty="0" smtClean="0"/>
              <a:t>forma de lidar com estes </a:t>
            </a:r>
            <a:r>
              <a:rPr lang="pt-BR" dirty="0" err="1" smtClean="0"/>
              <a:t>viéses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5434762" y="-37584"/>
            <a:ext cx="3421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3173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Recursos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5404" y="2273260"/>
            <a:ext cx="1837321" cy="1295060"/>
            <a:chOff x="2348617" y="3900211"/>
            <a:chExt cx="3529427" cy="2487763"/>
          </a:xfrm>
        </p:grpSpPr>
        <p:pic>
          <p:nvPicPr>
            <p:cNvPr id="8" name="Picture 7" descr="Screen Shot 2013-08-29 at 10.12.39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98115">
              <a:off x="2348617" y="3900211"/>
              <a:ext cx="1945808" cy="1660816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14" name="Group 13"/>
            <p:cNvGrpSpPr/>
            <p:nvPr/>
          </p:nvGrpSpPr>
          <p:grpSpPr>
            <a:xfrm>
              <a:off x="2885820" y="4024732"/>
              <a:ext cx="2992224" cy="2363242"/>
              <a:chOff x="831339" y="2515327"/>
              <a:chExt cx="2992224" cy="2363242"/>
            </a:xfrm>
          </p:grpSpPr>
          <p:pic>
            <p:nvPicPr>
              <p:cNvPr id="4" name="Picture 3" descr="Screen Shot 2013-08-29 at 10.13.19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828159">
                <a:off x="831339" y="2515327"/>
                <a:ext cx="1848616" cy="174789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7" name="Picture 6" descr="Screen Shot 2013-08-29 at 10.12.26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15010">
                <a:off x="1700089" y="2981691"/>
                <a:ext cx="1858354" cy="189615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9" name="Picture 8" descr="Screen Shot 2013-08-29 at 10.12.4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367345">
                <a:off x="1879095" y="3050769"/>
                <a:ext cx="1944468" cy="182780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0" name="Picture 9" descr="Screen Shot 2013-08-29 at 10.12.59 PM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33113">
                <a:off x="864379" y="3075094"/>
                <a:ext cx="1848616" cy="1729955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1" name="Picture 10" descr="Screen Shot 2013-08-29 at 10.13.13 P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38371">
                <a:off x="1302829" y="2696671"/>
                <a:ext cx="1890094" cy="174789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</p:grpSp>
      <p:grpSp>
        <p:nvGrpSpPr>
          <p:cNvPr id="22" name="Group 21"/>
          <p:cNvGrpSpPr/>
          <p:nvPr/>
        </p:nvGrpSpPr>
        <p:grpSpPr>
          <a:xfrm>
            <a:off x="719504" y="4783488"/>
            <a:ext cx="1808605" cy="1444249"/>
            <a:chOff x="3138250" y="2876272"/>
            <a:chExt cx="3165450" cy="2527748"/>
          </a:xfrm>
        </p:grpSpPr>
        <p:pic>
          <p:nvPicPr>
            <p:cNvPr id="16" name="Picture 15" descr="Screen Shot 2013-08-29 at 10.20.42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95191">
              <a:off x="4464205" y="2876272"/>
              <a:ext cx="1839495" cy="1942508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9" name="Picture 18" descr="Screen Shot 2013-08-29 at 10.20.05 P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8036">
              <a:off x="3157606" y="3317752"/>
              <a:ext cx="1679582" cy="2002766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0" name="Picture 19" descr="Screen Shot 2013-08-29 at 10.19.53 PM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250" y="3623387"/>
              <a:ext cx="1681827" cy="1780633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1" name="Picture 20" descr="Screen Shot 2013-08-29 at 10.19.39 PM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46038">
              <a:off x="3985405" y="3464550"/>
              <a:ext cx="1669344" cy="1780633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8" name="Picture 17" descr="Screen Shot 2013-08-29 at 10.20.12 PM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40559">
              <a:off x="4305964" y="2918790"/>
              <a:ext cx="1669344" cy="1940890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32" name="Group 31"/>
          <p:cNvGrpSpPr/>
          <p:nvPr/>
        </p:nvGrpSpPr>
        <p:grpSpPr>
          <a:xfrm>
            <a:off x="5737428" y="1742738"/>
            <a:ext cx="1443108" cy="975437"/>
            <a:chOff x="5271575" y="3202383"/>
            <a:chExt cx="3782797" cy="2556899"/>
          </a:xfrm>
        </p:grpSpPr>
        <p:grpSp>
          <p:nvGrpSpPr>
            <p:cNvPr id="23" name="Group 22"/>
            <p:cNvGrpSpPr/>
            <p:nvPr/>
          </p:nvGrpSpPr>
          <p:grpSpPr>
            <a:xfrm>
              <a:off x="5271575" y="3202383"/>
              <a:ext cx="2744899" cy="2027002"/>
              <a:chOff x="1094154" y="3628795"/>
              <a:chExt cx="2744899" cy="2027002"/>
            </a:xfrm>
          </p:grpSpPr>
          <p:pic>
            <p:nvPicPr>
              <p:cNvPr id="24" name="Picture 23" descr="Screen Shot 2013-01-11 at 4.35.48 PM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154" y="3628795"/>
                <a:ext cx="2744899" cy="2027002"/>
              </a:xfrm>
              <a:prstGeom prst="rect">
                <a:avLst/>
              </a:prstGeom>
              <a:ln w="9525" cap="sq" cmpd="sng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2019242" y="4158692"/>
                <a:ext cx="752695" cy="970767"/>
              </a:xfrm>
              <a:prstGeom prst="rect">
                <a:avLst/>
              </a:prstGeom>
              <a:noFill/>
              <a:ln w="952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697515" y="3455795"/>
              <a:ext cx="2744899" cy="2027002"/>
              <a:chOff x="1094154" y="3628795"/>
              <a:chExt cx="2744899" cy="2027002"/>
            </a:xfrm>
          </p:grpSpPr>
          <p:pic>
            <p:nvPicPr>
              <p:cNvPr id="27" name="Picture 26" descr="Screen Shot 2013-01-11 at 4.35.48 PM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154" y="3628795"/>
                <a:ext cx="2744899" cy="2027002"/>
              </a:xfrm>
              <a:prstGeom prst="rect">
                <a:avLst/>
              </a:prstGeom>
              <a:ln w="9525" cap="sq" cmpd="sng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2019242" y="4158692"/>
                <a:ext cx="752695" cy="970767"/>
              </a:xfrm>
              <a:prstGeom prst="rect">
                <a:avLst/>
              </a:prstGeom>
              <a:noFill/>
              <a:ln w="952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309473" y="3732280"/>
              <a:ext cx="2744899" cy="2027002"/>
              <a:chOff x="1094154" y="3628795"/>
              <a:chExt cx="2744899" cy="2027002"/>
            </a:xfrm>
          </p:grpSpPr>
          <p:pic>
            <p:nvPicPr>
              <p:cNvPr id="30" name="Picture 29" descr="Screen Shot 2013-01-11 at 4.35.48 PM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154" y="3628795"/>
                <a:ext cx="2744899" cy="2027002"/>
              </a:xfrm>
              <a:prstGeom prst="rect">
                <a:avLst/>
              </a:prstGeom>
              <a:ln w="9525" cap="sq" cmpd="sng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2019242" y="4158692"/>
                <a:ext cx="752695" cy="970767"/>
              </a:xfrm>
              <a:prstGeom prst="rect">
                <a:avLst/>
              </a:prstGeom>
              <a:noFill/>
              <a:ln w="952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3" name="Picture 32" descr="blink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079" y="3058666"/>
            <a:ext cx="1902849" cy="803356"/>
          </a:xfrm>
          <a:prstGeom prst="rect">
            <a:avLst/>
          </a:prstGeom>
        </p:spPr>
      </p:pic>
      <p:pic>
        <p:nvPicPr>
          <p:cNvPr id="34" name="Picture 33" descr="Screen Shot 2013-01-12 at 11.06.41 AM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35" y="3992607"/>
            <a:ext cx="1099828" cy="1145654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6" name="Picture 35" descr="Screen Shot 2013-01-12 at 12.45.53 PM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1" y="5291431"/>
            <a:ext cx="2177106" cy="120019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972568" y="1636938"/>
            <a:ext cx="10951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Replay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03176" y="4196806"/>
            <a:ext cx="17653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CASIA FASD</a:t>
            </a:r>
            <a:endParaRPr lang="en-US" sz="2600" dirty="0">
              <a:latin typeface="Calibri"/>
              <a:cs typeface="Calibri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2289687" y="2129381"/>
            <a:ext cx="3447741" cy="1214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289687" y="2786494"/>
            <a:ext cx="4657392" cy="673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289687" y="2786494"/>
            <a:ext cx="3963148" cy="17789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174318" y="3471464"/>
            <a:ext cx="3725603" cy="24200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2517400" y="2129381"/>
            <a:ext cx="3220028" cy="3314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2517400" y="3460344"/>
            <a:ext cx="4429679" cy="19836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2517400" y="4565434"/>
            <a:ext cx="3735435" cy="8785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517400" y="5443968"/>
            <a:ext cx="3382521" cy="447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817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Correlação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52235" y="1484784"/>
            <a:ext cx="4669242" cy="5089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 smtClean="0">
                <a:latin typeface="Calibri"/>
                <a:cs typeface="Calibri"/>
              </a:rPr>
              <a:t>Proposto</a:t>
            </a:r>
            <a:r>
              <a:rPr lang="en-US" sz="2800" dirty="0" smtClean="0">
                <a:latin typeface="Calibri"/>
                <a:cs typeface="Calibri"/>
              </a:rPr>
              <a:t> </a:t>
            </a:r>
            <a:r>
              <a:rPr lang="en-US" sz="2800" dirty="0" err="1" smtClean="0">
                <a:latin typeface="Calibri"/>
                <a:cs typeface="Calibri"/>
              </a:rPr>
              <a:t>por</a:t>
            </a:r>
            <a:r>
              <a:rPr lang="en-US" sz="2800" b="1" dirty="0" smtClean="0">
                <a:latin typeface="Calibri"/>
                <a:cs typeface="Calibri"/>
              </a:rPr>
              <a:t> </a:t>
            </a:r>
            <a:r>
              <a:rPr lang="en-US" sz="2800" dirty="0" err="1" smtClean="0">
                <a:latin typeface="Calibri"/>
                <a:cs typeface="Calibri"/>
              </a:rPr>
              <a:t>Anjos</a:t>
            </a:r>
            <a:r>
              <a:rPr lang="en-US" sz="2800" dirty="0" smtClean="0">
                <a:latin typeface="Calibri"/>
                <a:cs typeface="Calibri"/>
              </a:rPr>
              <a:t> et al. (2011)</a:t>
            </a:r>
          </a:p>
          <a:p>
            <a:pPr marL="0" indent="0">
              <a:buFont typeface="Arial"/>
              <a:buNone/>
            </a:pPr>
            <a:r>
              <a:rPr lang="en-US" sz="2000" i="1" dirty="0" smtClean="0">
                <a:latin typeface="Calibri"/>
                <a:cs typeface="Calibri"/>
              </a:rPr>
              <a:t>“Counter-measures to photo attacks in face recognition: A public database and a baseline”</a:t>
            </a:r>
          </a:p>
          <a:p>
            <a:pPr marL="0" indent="0">
              <a:buFont typeface="Arial"/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Font typeface="Arial"/>
              <a:buNone/>
            </a:pPr>
            <a:r>
              <a:rPr lang="en-US" sz="2800" dirty="0" smtClean="0">
                <a:latin typeface="Calibri"/>
                <a:cs typeface="Calibri"/>
              </a:rPr>
              <a:t>Mede a </a:t>
            </a:r>
            <a:r>
              <a:rPr lang="en-US" sz="2800" dirty="0" err="1" smtClean="0">
                <a:latin typeface="Calibri"/>
                <a:cs typeface="Calibri"/>
              </a:rPr>
              <a:t>correlação</a:t>
            </a:r>
            <a:r>
              <a:rPr lang="en-US" sz="2800" dirty="0" smtClean="0">
                <a:latin typeface="Calibri"/>
                <a:cs typeface="Calibri"/>
              </a:rPr>
              <a:t> de </a:t>
            </a:r>
            <a:r>
              <a:rPr lang="en-US" sz="2800" dirty="0" err="1" smtClean="0">
                <a:latin typeface="Calibri"/>
                <a:cs typeface="Calibri"/>
              </a:rPr>
              <a:t>movimento</a:t>
            </a:r>
            <a:r>
              <a:rPr lang="en-US" sz="2800" dirty="0" smtClean="0">
                <a:latin typeface="Calibri"/>
                <a:cs typeface="Calibri"/>
              </a:rPr>
              <a:t> entre a </a:t>
            </a:r>
            <a:r>
              <a:rPr lang="en-US" sz="2800" dirty="0" err="1" smtClean="0">
                <a:latin typeface="Calibri"/>
                <a:cs typeface="Calibri"/>
              </a:rPr>
              <a:t>região</a:t>
            </a:r>
            <a:r>
              <a:rPr lang="en-US" sz="2800" dirty="0" smtClean="0">
                <a:latin typeface="Calibri"/>
                <a:cs typeface="Calibri"/>
              </a:rPr>
              <a:t> facial e o </a:t>
            </a:r>
            <a:r>
              <a:rPr lang="en-US" sz="2800" dirty="0" err="1" smtClean="0">
                <a:latin typeface="Calibri"/>
                <a:cs typeface="Calibri"/>
              </a:rPr>
              <a:t>fundo</a:t>
            </a:r>
            <a:endParaRPr lang="en-US" sz="2800" dirty="0" smtClean="0">
              <a:latin typeface="Calibri"/>
              <a:cs typeface="Calibri"/>
            </a:endParaRP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71575" y="3202383"/>
            <a:ext cx="2744899" cy="2027002"/>
            <a:chOff x="1094154" y="3628795"/>
            <a:chExt cx="2744899" cy="2027002"/>
          </a:xfrm>
        </p:grpSpPr>
        <p:pic>
          <p:nvPicPr>
            <p:cNvPr id="15" name="Picture 14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6" name="Rectangle 15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97515" y="3455795"/>
            <a:ext cx="2744899" cy="2027002"/>
            <a:chOff x="1094154" y="3628795"/>
            <a:chExt cx="2744899" cy="2027002"/>
          </a:xfrm>
        </p:grpSpPr>
        <p:pic>
          <p:nvPicPr>
            <p:cNvPr id="18" name="Picture 17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9" name="Rectangle 18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09473" y="3732280"/>
            <a:ext cx="2744899" cy="2027002"/>
            <a:chOff x="1094154" y="3628795"/>
            <a:chExt cx="2744899" cy="2027002"/>
          </a:xfrm>
        </p:grpSpPr>
        <p:pic>
          <p:nvPicPr>
            <p:cNvPr id="21" name="Picture 20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2" name="Rectangle 21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471" y="6574536"/>
            <a:ext cx="74409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pypi.python.org</a:t>
            </a:r>
            <a:r>
              <a:rPr lang="en-US" sz="1200" dirty="0"/>
              <a:t>/</a:t>
            </a:r>
            <a:r>
              <a:rPr lang="en-US" sz="1200" dirty="0" err="1"/>
              <a:t>pypi</a:t>
            </a:r>
            <a:r>
              <a:rPr lang="en-US" sz="1200" dirty="0"/>
              <a:t>/</a:t>
            </a:r>
            <a:r>
              <a:rPr lang="en-US" sz="1200" dirty="0" err="1"/>
              <a:t>antispoofing.motion</a:t>
            </a:r>
            <a:r>
              <a:rPr lang="en-US" sz="1200" dirty="0"/>
              <a:t>/1.1.1</a:t>
            </a:r>
          </a:p>
        </p:txBody>
      </p:sp>
    </p:spTree>
    <p:extLst>
      <p:ext uri="{BB962C8B-B14F-4D97-AF65-F5344CB8AC3E}">
        <p14:creationId xmlns:p14="http://schemas.microsoft.com/office/powerpoint/2010/main" val="118363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Piscadela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Contramedida</a:t>
            </a:r>
            <a:r>
              <a:rPr lang="en-US" dirty="0" smtClean="0"/>
              <a:t> </a:t>
            </a:r>
            <a:r>
              <a:rPr lang="en-US" dirty="0" err="1" smtClean="0"/>
              <a:t>intuitiva</a:t>
            </a: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r>
              <a:rPr lang="en-US" dirty="0" err="1" smtClean="0"/>
              <a:t>Movimento</a:t>
            </a:r>
            <a:r>
              <a:rPr lang="en-US" dirty="0" smtClean="0"/>
              <a:t> das </a:t>
            </a:r>
            <a:r>
              <a:rPr lang="en-US" dirty="0" err="1" smtClean="0"/>
              <a:t>palpebras</a:t>
            </a:r>
            <a:r>
              <a:rPr lang="en-US" dirty="0"/>
              <a:t> </a:t>
            </a:r>
            <a:r>
              <a:rPr lang="en-US" dirty="0" err="1" smtClean="0"/>
              <a:t>detectado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 o </a:t>
            </a:r>
            <a:r>
              <a:rPr lang="en-US" dirty="0" err="1" smtClean="0"/>
              <a:t>algorítmo</a:t>
            </a:r>
            <a:r>
              <a:rPr lang="en-US" dirty="0" smtClean="0"/>
              <a:t> </a:t>
            </a:r>
            <a:r>
              <a:rPr lang="en-US" dirty="0" err="1"/>
              <a:t>proposto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por</a:t>
            </a:r>
            <a:r>
              <a:rPr lang="en-US" b="1" dirty="0" smtClean="0"/>
              <a:t> </a:t>
            </a:r>
            <a:r>
              <a:rPr lang="en-US" dirty="0" err="1" smtClean="0"/>
              <a:t>Anjos</a:t>
            </a:r>
            <a:r>
              <a:rPr lang="en-US" dirty="0" smtClean="0"/>
              <a:t> </a:t>
            </a:r>
            <a:r>
              <a:rPr lang="en-US" dirty="0"/>
              <a:t>et al. (2011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Mede a </a:t>
            </a:r>
            <a:r>
              <a:rPr lang="en-US" dirty="0" err="1"/>
              <a:t>correlação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 smtClean="0"/>
              <a:t>movimento</a:t>
            </a:r>
            <a:r>
              <a:rPr lang="en-US" dirty="0" smtClean="0"/>
              <a:t> </a:t>
            </a:r>
            <a:r>
              <a:rPr lang="en-US" dirty="0"/>
              <a:t>entre a </a:t>
            </a:r>
            <a:r>
              <a:rPr lang="en-US" dirty="0" err="1"/>
              <a:t>região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olhos</a:t>
            </a:r>
            <a:r>
              <a:rPr lang="en-US" dirty="0" smtClean="0"/>
              <a:t> </a:t>
            </a:r>
            <a:r>
              <a:rPr lang="en-US" dirty="0"/>
              <a:t>e </a:t>
            </a:r>
            <a:r>
              <a:rPr lang="en-US" dirty="0" smtClean="0"/>
              <a:t>a </a:t>
            </a:r>
            <a:r>
              <a:rPr lang="en-US" dirty="0" err="1" smtClean="0"/>
              <a:t>região</a:t>
            </a:r>
            <a:r>
              <a:rPr lang="en-US" dirty="0" smtClean="0"/>
              <a:t> facial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6" name="Picture 5" descr="bl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100" y="3307934"/>
            <a:ext cx="3476700" cy="14678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847" y="656863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pypi.python.org</a:t>
            </a:r>
            <a:r>
              <a:rPr lang="en-US" sz="1200" dirty="0"/>
              <a:t>/</a:t>
            </a:r>
            <a:r>
              <a:rPr lang="en-US" sz="1200" dirty="0" err="1"/>
              <a:t>pypi</a:t>
            </a:r>
            <a:r>
              <a:rPr lang="en-US" sz="1200" dirty="0"/>
              <a:t>/</a:t>
            </a:r>
            <a:r>
              <a:rPr lang="en-US" sz="1200" dirty="0" err="1"/>
              <a:t>antispoofing.eyeblink</a:t>
            </a:r>
            <a:r>
              <a:rPr lang="en-US" sz="1200" dirty="0"/>
              <a:t>/1.0.4</a:t>
            </a:r>
          </a:p>
        </p:txBody>
      </p:sp>
    </p:spTree>
    <p:extLst>
      <p:ext uri="{BB962C8B-B14F-4D97-AF65-F5344CB8AC3E}">
        <p14:creationId xmlns:p14="http://schemas.microsoft.com/office/powerpoint/2010/main" val="308383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Textures with LBP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5836212" cy="5089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Proposto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err="1" smtClean="0">
                <a:latin typeface="Calibri"/>
                <a:cs typeface="Calibri"/>
              </a:rPr>
              <a:t>r</a:t>
            </a:r>
            <a:r>
              <a:rPr lang="en-US" dirty="0" smtClean="0">
                <a:latin typeface="Calibri"/>
                <a:cs typeface="Calibri"/>
              </a:rPr>
              <a:t> M</a:t>
            </a:r>
            <a:r>
              <a:rPr lang="fi-FI" dirty="0" err="1" smtClean="0">
                <a:latin typeface="Calibri"/>
                <a:cs typeface="Calibri"/>
              </a:rPr>
              <a:t>ää</a:t>
            </a:r>
            <a:r>
              <a:rPr lang="en-US" dirty="0" err="1" smtClean="0">
                <a:latin typeface="Calibri"/>
                <a:cs typeface="Calibri"/>
              </a:rPr>
              <a:t>tt</a:t>
            </a:r>
            <a:r>
              <a:rPr lang="fi-FI" dirty="0" smtClean="0">
                <a:latin typeface="Calibri"/>
                <a:cs typeface="Calibri"/>
              </a:rPr>
              <a:t>ä</a:t>
            </a:r>
            <a:r>
              <a:rPr lang="en-US" dirty="0" smtClean="0">
                <a:latin typeface="Calibri"/>
                <a:cs typeface="Calibri"/>
              </a:rPr>
              <a:t> et al. (2011) </a:t>
            </a:r>
            <a:r>
              <a:rPr lang="en-US" dirty="0" err="1" smtClean="0">
                <a:latin typeface="Calibri"/>
                <a:cs typeface="Calibri"/>
              </a:rPr>
              <a:t>Chingovska</a:t>
            </a:r>
            <a:r>
              <a:rPr lang="en-US" dirty="0" smtClean="0">
                <a:latin typeface="Calibri"/>
                <a:cs typeface="Calibri"/>
              </a:rPr>
              <a:t> et al.(2012) </a:t>
            </a:r>
            <a:r>
              <a:rPr lang="en-US" dirty="0" err="1" smtClean="0">
                <a:latin typeface="Calibri"/>
                <a:cs typeface="Calibri"/>
              </a:rPr>
              <a:t>em</a:t>
            </a:r>
            <a:r>
              <a:rPr lang="en-US" dirty="0" smtClean="0">
                <a:latin typeface="Calibri"/>
                <a:cs typeface="Calibri"/>
              </a:rPr>
              <a:t> </a:t>
            </a:r>
          </a:p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“Face Spoofing Detection From Single Images Using Micro-Texture Analysis” </a:t>
            </a:r>
          </a:p>
          <a:p>
            <a:pPr marL="0" indent="0">
              <a:buNone/>
            </a:pPr>
            <a:r>
              <a:rPr lang="en-US" sz="2000" b="1" dirty="0" smtClean="0">
                <a:latin typeface="Calibri"/>
                <a:cs typeface="Calibri"/>
              </a:rPr>
              <a:t>E</a:t>
            </a:r>
          </a:p>
          <a:p>
            <a:pPr marL="0" indent="0">
              <a:buNone/>
            </a:pPr>
            <a:r>
              <a:rPr lang="en-US" sz="2000" i="1" dirty="0" smtClean="0">
                <a:latin typeface="Calibri"/>
                <a:cs typeface="Calibri"/>
              </a:rPr>
              <a:t>“On the Effectiveness of Local Binary Patterns in Face Spoofing Detection”</a:t>
            </a: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 err="1" smtClean="0">
                <a:latin typeface="Calibri"/>
                <a:cs typeface="Calibri"/>
              </a:rPr>
              <a:t>Mídias</a:t>
            </a:r>
            <a:r>
              <a:rPr lang="en-US" dirty="0" smtClean="0">
                <a:latin typeface="Calibri"/>
                <a:cs typeface="Calibri"/>
              </a:rPr>
              <a:t> de </a:t>
            </a:r>
            <a:r>
              <a:rPr lang="en-US" dirty="0" err="1" smtClean="0">
                <a:latin typeface="Calibri"/>
                <a:cs typeface="Calibri"/>
              </a:rPr>
              <a:t>ataque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possuem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textura</a:t>
            </a:r>
            <a:r>
              <a:rPr lang="en-US" dirty="0" smtClean="0"/>
              <a:t> se </a:t>
            </a:r>
            <a:r>
              <a:rPr lang="en-US" dirty="0" err="1" smtClean="0"/>
              <a:t>comparados</a:t>
            </a:r>
            <a:r>
              <a:rPr lang="en-US" dirty="0" smtClean="0"/>
              <a:t> com faces </a:t>
            </a:r>
            <a:r>
              <a:rPr lang="en-US" dirty="0" err="1" smtClean="0"/>
              <a:t>reais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4" descr="Screen Shot 2013-01-12 at 11.06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19" y="4022843"/>
            <a:ext cx="1866241" cy="1944000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Screen Shot 2013-01-12 at 11.06.3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95" y="1882953"/>
            <a:ext cx="1847965" cy="1920435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64" y="6573898"/>
            <a:ext cx="6085332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200" dirty="0" err="1"/>
              <a:t>https</a:t>
            </a:r>
            <a:r>
              <a:rPr lang="nl-NL" sz="1200" dirty="0"/>
              <a:t>://</a:t>
            </a:r>
            <a:r>
              <a:rPr lang="nl-NL" sz="1200" dirty="0" err="1"/>
              <a:t>pypi.python.org</a:t>
            </a:r>
            <a:r>
              <a:rPr lang="nl-NL" sz="1200" dirty="0"/>
              <a:t>/</a:t>
            </a:r>
            <a:r>
              <a:rPr lang="nl-NL" sz="1200" dirty="0" err="1"/>
              <a:t>pypi</a:t>
            </a:r>
            <a:r>
              <a:rPr lang="nl-NL" sz="1200" dirty="0"/>
              <a:t>/</a:t>
            </a:r>
            <a:r>
              <a:rPr lang="nl-NL" sz="1200" dirty="0" err="1"/>
              <a:t>antispoofing.lbp</a:t>
            </a:r>
            <a:r>
              <a:rPr lang="nl-NL" sz="1200" dirty="0"/>
              <a:t>/1.1.2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892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172553" y="3863791"/>
            <a:ext cx="1478552" cy="735343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33" name="Straight Arrow Connector 32"/>
          <p:cNvCxnSpPr>
            <a:endCxn id="24" idx="0"/>
          </p:cNvCxnSpPr>
          <p:nvPr/>
        </p:nvCxnSpPr>
        <p:spPr>
          <a:xfrm>
            <a:off x="2172553" y="2873310"/>
            <a:ext cx="739276" cy="99048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217944" y="2352138"/>
            <a:ext cx="100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poofing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32" y="3559817"/>
            <a:ext cx="1173563" cy="1122869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1336075" y="3955010"/>
            <a:ext cx="743141" cy="669469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373476" y="2974528"/>
            <a:ext cx="4926451" cy="3073058"/>
            <a:chOff x="1747118" y="2372317"/>
            <a:chExt cx="7136268" cy="4451514"/>
          </a:xfrm>
        </p:grpSpPr>
        <p:sp>
          <p:nvSpPr>
            <p:cNvPr id="25" name="Rounded Rectangle 24"/>
            <p:cNvSpPr/>
            <p:nvPr/>
          </p:nvSpPr>
          <p:spPr>
            <a:xfrm>
              <a:off x="2914649" y="3929375"/>
              <a:ext cx="1736725" cy="508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Processamento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146674" y="5097775"/>
              <a:ext cx="1736725" cy="508000"/>
            </a:xfrm>
            <a:prstGeom prst="roundRect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Autenticação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7" name="Can 26"/>
            <p:cNvSpPr/>
            <p:nvPr/>
          </p:nvSpPr>
          <p:spPr>
            <a:xfrm>
              <a:off x="5168899" y="2372317"/>
              <a:ext cx="1524000" cy="913714"/>
            </a:xfrm>
            <a:prstGeom prst="can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Referências</a:t>
              </a:r>
              <a:endParaRPr lang="en-US" sz="1200" dirty="0">
                <a:latin typeface="Calibri"/>
                <a:cs typeface="Calibri"/>
              </a:endParaRPr>
            </a:p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Biométricas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239194" y="6136828"/>
              <a:ext cx="1472650" cy="687003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Decisão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2381330" y="3970440"/>
              <a:ext cx="459590" cy="462492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 rot="19204374">
              <a:off x="4641206" y="3387508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 rot="2815904">
              <a:off x="4537224" y="4556391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/>
            <p:cNvSpPr/>
            <p:nvPr/>
          </p:nvSpPr>
          <p:spPr>
            <a:xfrm rot="5400000">
              <a:off x="5818449" y="5648557"/>
              <a:ext cx="352729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522563" y="3055767"/>
              <a:ext cx="0" cy="936625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0" idx="2"/>
            </p:cNvCxnSpPr>
            <p:nvPr/>
          </p:nvCxnSpPr>
          <p:spPr>
            <a:xfrm flipH="1" flipV="1">
              <a:off x="5152696" y="3748202"/>
              <a:ext cx="610871" cy="498673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1" idx="0"/>
            </p:cNvCxnSpPr>
            <p:nvPr/>
          </p:nvCxnSpPr>
          <p:spPr>
            <a:xfrm flipH="1">
              <a:off x="5062966" y="4246875"/>
              <a:ext cx="700601" cy="437358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6692899" y="2869682"/>
              <a:ext cx="927101" cy="186085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289124" y="6056166"/>
              <a:ext cx="927100" cy="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747118" y="237335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50656" y="394217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9785" y="566950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66998" y="2728707"/>
              <a:ext cx="1416388" cy="757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Referência</a:t>
              </a:r>
              <a:endParaRPr lang="en-US" sz="1400" dirty="0" smtClean="0">
                <a:solidFill>
                  <a:srgbClr val="BFBFBF"/>
                </a:solidFill>
                <a:latin typeface="Calibri"/>
                <a:cs typeface="Calibri"/>
              </a:endParaRPr>
            </a:p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biométrica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pic>
          <p:nvPicPr>
            <p:cNvPr id="4" name="Picture 3" descr="lock-icon.png"/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699" y="4104677"/>
              <a:ext cx="545081" cy="545081"/>
            </a:xfrm>
            <a:prstGeom prst="rect">
              <a:avLst/>
            </a:prstGeom>
          </p:spPr>
        </p:pic>
        <p:pic>
          <p:nvPicPr>
            <p:cNvPr id="46" name="Picture 45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557" y="3318614"/>
              <a:ext cx="545081" cy="545081"/>
            </a:xfrm>
            <a:prstGeom prst="rect">
              <a:avLst/>
            </a:prstGeom>
          </p:spPr>
        </p:pic>
        <p:pic>
          <p:nvPicPr>
            <p:cNvPr id="47" name="Picture 46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339" y="2829957"/>
              <a:ext cx="545081" cy="545081"/>
            </a:xfrm>
            <a:prstGeom prst="rect">
              <a:avLst/>
            </a:prstGeom>
          </p:spPr>
        </p:pic>
        <p:pic>
          <p:nvPicPr>
            <p:cNvPr id="48" name="Picture 47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734" y="5605775"/>
              <a:ext cx="545081" cy="545081"/>
            </a:xfrm>
            <a:prstGeom prst="rect">
              <a:avLst/>
            </a:prstGeom>
          </p:spPr>
        </p:pic>
        <p:pic>
          <p:nvPicPr>
            <p:cNvPr id="49" name="Picture 48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285" y="4605803"/>
              <a:ext cx="545081" cy="545081"/>
            </a:xfrm>
            <a:prstGeom prst="rect">
              <a:avLst/>
            </a:prstGeom>
          </p:spPr>
        </p:pic>
      </p:grpSp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Notched Right Arrow 50"/>
          <p:cNvSpPr/>
          <p:nvPr/>
        </p:nvSpPr>
        <p:spPr>
          <a:xfrm rot="5400000">
            <a:off x="6754926" y="4136759"/>
            <a:ext cx="934104" cy="326036"/>
          </a:xfrm>
          <a:prstGeom prst="notchedRightArrow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032" y="5336782"/>
            <a:ext cx="52579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 smtClean="0">
                <a:latin typeface="Calibri"/>
                <a:cs typeface="Calibri"/>
              </a:rPr>
              <a:t>Ataque</a:t>
            </a:r>
            <a:r>
              <a:rPr lang="en-US" sz="2600" dirty="0" smtClean="0">
                <a:latin typeface="Calibri"/>
                <a:cs typeface="Calibri"/>
              </a:rPr>
              <a:t> </a:t>
            </a:r>
            <a:r>
              <a:rPr lang="en-US" sz="2600" dirty="0" err="1" smtClean="0">
                <a:latin typeface="Calibri"/>
                <a:cs typeface="Calibri"/>
              </a:rPr>
              <a:t>direto</a:t>
            </a:r>
            <a:r>
              <a:rPr lang="en-US" sz="2600" dirty="0" smtClean="0">
                <a:latin typeface="Calibri"/>
                <a:cs typeface="Calibri"/>
              </a:rPr>
              <a:t> </a:t>
            </a:r>
            <a:r>
              <a:rPr lang="en-US" sz="2600" dirty="0" err="1" smtClean="0">
                <a:latin typeface="Calibri"/>
                <a:cs typeface="Calibri"/>
              </a:rPr>
              <a:t>ao</a:t>
            </a:r>
            <a:r>
              <a:rPr lang="en-US" sz="2600" dirty="0" smtClean="0">
                <a:latin typeface="Calibri"/>
                <a:cs typeface="Calibri"/>
              </a:rPr>
              <a:t> sensor de </a:t>
            </a:r>
            <a:r>
              <a:rPr lang="en-US" sz="2600" dirty="0" err="1" smtClean="0">
                <a:latin typeface="Calibri"/>
                <a:cs typeface="Calibri"/>
              </a:rPr>
              <a:t>biometria</a:t>
            </a:r>
            <a:endParaRPr lang="en-US" sz="2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940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dinâmicas</a:t>
            </a:r>
            <a:r>
              <a:rPr lang="en-US" dirty="0" smtClean="0"/>
              <a:t> com LBP-TOP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5335" y="1484784"/>
            <a:ext cx="5138747" cy="50897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 smtClean="0">
                <a:latin typeface="Calibri"/>
                <a:cs typeface="Calibri"/>
              </a:rPr>
              <a:t>Local </a:t>
            </a:r>
            <a:r>
              <a:rPr lang="en-US" dirty="0">
                <a:latin typeface="Calibri"/>
                <a:cs typeface="Calibri"/>
              </a:rPr>
              <a:t>Binary Pattern from Three Orthogonal </a:t>
            </a:r>
            <a:r>
              <a:rPr lang="en-US" dirty="0" smtClean="0">
                <a:latin typeface="Calibri"/>
                <a:cs typeface="Calibri"/>
              </a:rPr>
              <a:t>Planes</a:t>
            </a:r>
            <a:endParaRPr lang="en-US" b="1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 err="1" smtClean="0">
                <a:latin typeface="Calibri"/>
                <a:cs typeface="Calibri"/>
              </a:rPr>
              <a:t>Textura</a:t>
            </a:r>
            <a:r>
              <a:rPr lang="en-US" dirty="0" smtClean="0">
                <a:latin typeface="Calibri"/>
                <a:cs typeface="Calibri"/>
              </a:rPr>
              <a:t> e </a:t>
            </a:r>
            <a:r>
              <a:rPr lang="en-US" dirty="0" err="1" smtClean="0">
                <a:latin typeface="Calibri"/>
                <a:cs typeface="Calibri"/>
              </a:rPr>
              <a:t>movimento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são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duas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características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importantes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para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detectar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ataques</a:t>
            </a:r>
            <a:r>
              <a:rPr lang="en-US" dirty="0" smtClean="0">
                <a:latin typeface="Calibri"/>
                <a:cs typeface="Calibri"/>
              </a:rPr>
              <a:t> de spoofing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273168" y="2585843"/>
            <a:ext cx="3897911" cy="2162585"/>
            <a:chOff x="1844003" y="3196756"/>
            <a:chExt cx="5105168" cy="2832373"/>
          </a:xfrm>
        </p:grpSpPr>
        <p:pic>
          <p:nvPicPr>
            <p:cNvPr id="6" name="Picture 5" descr="Screen Shot 2013-01-12 at 12.45.5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003" y="3244381"/>
              <a:ext cx="5051425" cy="278474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008781" y="3196756"/>
              <a:ext cx="2710852" cy="685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Três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planos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intersectando</a:t>
              </a:r>
              <a:endParaRPr lang="en-US" sz="1400" dirty="0" smtClean="0">
                <a:latin typeface="Calibri"/>
                <a:cs typeface="Calibri"/>
              </a:endParaRPr>
            </a:p>
            <a:p>
              <a:pPr algn="ctr"/>
              <a:r>
                <a:rPr lang="en-US" sz="1400" dirty="0">
                  <a:latin typeface="Calibri"/>
                  <a:cs typeface="Calibri"/>
                </a:rPr>
                <a:t>u</a:t>
              </a:r>
              <a:r>
                <a:rPr lang="en-US" sz="1400" dirty="0" smtClean="0">
                  <a:latin typeface="Calibri"/>
                  <a:cs typeface="Calibri"/>
                </a:rPr>
                <a:t>m pixel</a:t>
              </a:r>
              <a:endParaRPr lang="en-US" sz="1400" dirty="0">
                <a:latin typeface="Calibri"/>
                <a:cs typeface="Calibri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29030" y="3567545"/>
              <a:ext cx="2420141" cy="685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Histogramas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para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cada</a:t>
              </a:r>
              <a:endParaRPr lang="en-US" sz="1400" dirty="0" smtClean="0">
                <a:latin typeface="Calibri"/>
                <a:cs typeface="Calibri"/>
              </a:endParaRPr>
            </a:p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plano</a:t>
              </a:r>
              <a:endParaRPr lang="en-US" sz="1400" dirty="0">
                <a:latin typeface="Calibri"/>
                <a:cs typeface="Calibri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33" y="6561446"/>
            <a:ext cx="58707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 err="1"/>
              <a:t>https</a:t>
            </a:r>
            <a:r>
              <a:rPr lang="nl-NL" sz="1200" dirty="0"/>
              <a:t>://</a:t>
            </a:r>
            <a:r>
              <a:rPr lang="nl-NL" sz="1200" dirty="0" err="1"/>
              <a:t>pypi.python.org</a:t>
            </a:r>
            <a:r>
              <a:rPr lang="nl-NL" sz="1200" dirty="0"/>
              <a:t>/</a:t>
            </a:r>
            <a:r>
              <a:rPr lang="nl-NL" sz="1200" dirty="0" err="1"/>
              <a:t>pypi</a:t>
            </a:r>
            <a:r>
              <a:rPr lang="nl-NL" sz="1200" dirty="0"/>
              <a:t>/</a:t>
            </a:r>
            <a:r>
              <a:rPr lang="nl-NL" sz="1200" dirty="0" err="1"/>
              <a:t>antispoofing.lbptop</a:t>
            </a:r>
            <a:r>
              <a:rPr lang="nl-NL" sz="1200" dirty="0"/>
              <a:t>/1.0.2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523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/>
              <a:t> Intra-test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Avalia</a:t>
            </a:r>
            <a:r>
              <a:rPr lang="en-US" sz="3200" dirty="0" smtClean="0">
                <a:latin typeface="Calibri"/>
                <a:cs typeface="Calibri"/>
              </a:rPr>
              <a:t> a performance de </a:t>
            </a:r>
            <a:r>
              <a:rPr lang="en-US" sz="3200" dirty="0" err="1" smtClean="0">
                <a:latin typeface="Calibri"/>
                <a:cs typeface="Calibri"/>
              </a:rPr>
              <a:t>cada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uma</a:t>
            </a:r>
            <a:r>
              <a:rPr lang="en-US" sz="3200" dirty="0" smtClean="0">
                <a:latin typeface="Calibri"/>
                <a:cs typeface="Calibri"/>
              </a:rPr>
              <a:t> base de dados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66" name="Can 65"/>
          <p:cNvSpPr/>
          <p:nvPr/>
        </p:nvSpPr>
        <p:spPr>
          <a:xfrm>
            <a:off x="564923" y="3410078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Can 66"/>
          <p:cNvSpPr/>
          <p:nvPr/>
        </p:nvSpPr>
        <p:spPr>
          <a:xfrm>
            <a:off x="509950" y="1462216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801516" y="1993525"/>
            <a:ext cx="1102407" cy="890565"/>
            <a:chOff x="982320" y="3162987"/>
            <a:chExt cx="1210501" cy="977887"/>
          </a:xfrm>
        </p:grpSpPr>
        <p:pic>
          <p:nvPicPr>
            <p:cNvPr id="69" name="Picture 68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0" name="Picture 69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1" name="Picture 70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72" name="Group 71"/>
          <p:cNvGrpSpPr/>
          <p:nvPr/>
        </p:nvGrpSpPr>
        <p:grpSpPr>
          <a:xfrm>
            <a:off x="894474" y="3921432"/>
            <a:ext cx="1009449" cy="961680"/>
            <a:chOff x="884958" y="4530286"/>
            <a:chExt cx="1108428" cy="1055975"/>
          </a:xfrm>
        </p:grpSpPr>
        <p:pic>
          <p:nvPicPr>
            <p:cNvPr id="73" name="Picture 72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4" name="Picture 73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5" name="Picture 74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76" name="Group 75"/>
          <p:cNvGrpSpPr/>
          <p:nvPr/>
        </p:nvGrpSpPr>
        <p:grpSpPr>
          <a:xfrm>
            <a:off x="2432803" y="4042465"/>
            <a:ext cx="741942" cy="735500"/>
            <a:chOff x="1233412" y="1340732"/>
            <a:chExt cx="3674414" cy="3703066"/>
          </a:xfrm>
        </p:grpSpPr>
        <p:pic>
          <p:nvPicPr>
            <p:cNvPr id="77" name="Picture 76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8" name="Picture 77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9" name="Picture 78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80" name="Group 79"/>
          <p:cNvGrpSpPr/>
          <p:nvPr/>
        </p:nvGrpSpPr>
        <p:grpSpPr>
          <a:xfrm>
            <a:off x="2427648" y="2254167"/>
            <a:ext cx="641456" cy="693589"/>
            <a:chOff x="3442963" y="3416403"/>
            <a:chExt cx="704353" cy="761598"/>
          </a:xfrm>
        </p:grpSpPr>
        <p:pic>
          <p:nvPicPr>
            <p:cNvPr id="81" name="Picture 80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82" name="Picture 81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83" name="Picture 82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84" name="TextBox 83"/>
          <p:cNvSpPr txBox="1"/>
          <p:nvPr/>
        </p:nvSpPr>
        <p:spPr>
          <a:xfrm>
            <a:off x="2065415" y="1409850"/>
            <a:ext cx="258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5" name="Right Arrow 84"/>
          <p:cNvSpPr/>
          <p:nvPr/>
        </p:nvSpPr>
        <p:spPr>
          <a:xfrm>
            <a:off x="2011367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866525" y="186750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87" name="Right Arrow 86"/>
          <p:cNvSpPr/>
          <p:nvPr/>
        </p:nvSpPr>
        <p:spPr>
          <a:xfrm>
            <a:off x="3224334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9" name="Right Arrow 88"/>
          <p:cNvSpPr/>
          <p:nvPr/>
        </p:nvSpPr>
        <p:spPr>
          <a:xfrm>
            <a:off x="2011367" y="408062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283575" y="408807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6837989" y="391799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716730" y="2124303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716730" y="3978889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94" name="Right Arrow 93"/>
          <p:cNvSpPr/>
          <p:nvPr/>
        </p:nvSpPr>
        <p:spPr>
          <a:xfrm>
            <a:off x="5752575" y="2124303"/>
            <a:ext cx="1085414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/>
          <p:cNvSpPr/>
          <p:nvPr/>
        </p:nvSpPr>
        <p:spPr>
          <a:xfrm>
            <a:off x="5781111" y="4042465"/>
            <a:ext cx="1085414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64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ight Arrow 57"/>
          <p:cNvSpPr/>
          <p:nvPr/>
        </p:nvSpPr>
        <p:spPr>
          <a:xfrm rot="2842235">
            <a:off x="5390528" y="2850332"/>
            <a:ext cx="2279285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 rot="18594753">
            <a:off x="5383325" y="3347115"/>
            <a:ext cx="2148718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n 52"/>
          <p:cNvSpPr/>
          <p:nvPr/>
        </p:nvSpPr>
        <p:spPr>
          <a:xfrm>
            <a:off x="564923" y="3410078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Can 51"/>
          <p:cNvSpPr/>
          <p:nvPr/>
        </p:nvSpPr>
        <p:spPr>
          <a:xfrm>
            <a:off x="509950" y="1462216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/>
              <a:t> Inter-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Procura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avaliar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possíveis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viéses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que</a:t>
            </a:r>
            <a:r>
              <a:rPr lang="en-US" sz="3200" dirty="0" smtClean="0">
                <a:latin typeface="Calibri"/>
                <a:cs typeface="Calibri"/>
              </a:rPr>
              <a:t> as bases de dados </a:t>
            </a:r>
            <a:r>
              <a:rPr lang="en-US" sz="3200" dirty="0" err="1" smtClean="0">
                <a:latin typeface="Calibri"/>
                <a:cs typeface="Calibri"/>
              </a:rPr>
              <a:t>podem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introduzir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nas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contramedidas</a:t>
            </a:r>
            <a:endParaRPr lang="en-US" sz="3200" dirty="0">
              <a:latin typeface="Calibri"/>
              <a:cs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01516" y="1993525"/>
            <a:ext cx="1102407" cy="890565"/>
            <a:chOff x="982320" y="3162987"/>
            <a:chExt cx="1210501" cy="977887"/>
          </a:xfrm>
        </p:grpSpPr>
        <p:pic>
          <p:nvPicPr>
            <p:cNvPr id="24" name="Picture 23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6" name="Picture 25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7" name="Picture 26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5" name="Group 34"/>
          <p:cNvGrpSpPr/>
          <p:nvPr/>
        </p:nvGrpSpPr>
        <p:grpSpPr>
          <a:xfrm>
            <a:off x="894474" y="3921432"/>
            <a:ext cx="1009449" cy="961680"/>
            <a:chOff x="884958" y="4530286"/>
            <a:chExt cx="1108428" cy="1055975"/>
          </a:xfrm>
        </p:grpSpPr>
        <p:pic>
          <p:nvPicPr>
            <p:cNvPr id="36" name="Picture 35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7" name="Picture 36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8" name="Picture 37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9" name="Group 38"/>
          <p:cNvGrpSpPr/>
          <p:nvPr/>
        </p:nvGrpSpPr>
        <p:grpSpPr>
          <a:xfrm>
            <a:off x="2432803" y="4042465"/>
            <a:ext cx="741942" cy="735500"/>
            <a:chOff x="1233412" y="1340732"/>
            <a:chExt cx="3674414" cy="3703066"/>
          </a:xfrm>
        </p:grpSpPr>
        <p:pic>
          <p:nvPicPr>
            <p:cNvPr id="40" name="Picture 39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40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41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4" name="Group 43"/>
          <p:cNvGrpSpPr/>
          <p:nvPr/>
        </p:nvGrpSpPr>
        <p:grpSpPr>
          <a:xfrm>
            <a:off x="2427648" y="2254167"/>
            <a:ext cx="641456" cy="693589"/>
            <a:chOff x="3442963" y="3416403"/>
            <a:chExt cx="704353" cy="761598"/>
          </a:xfrm>
        </p:grpSpPr>
        <p:pic>
          <p:nvPicPr>
            <p:cNvPr id="45" name="Picture 44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6" name="Picture 45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7" name="Picture 46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8" name="TextBox 47"/>
          <p:cNvSpPr txBox="1"/>
          <p:nvPr/>
        </p:nvSpPr>
        <p:spPr>
          <a:xfrm>
            <a:off x="2065415" y="1409850"/>
            <a:ext cx="258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2011367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866525" y="186750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3224334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2011367" y="408062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3283575" y="408807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866525" y="3999659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16730" y="2124303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Counter</a:t>
            </a:r>
          </a:p>
          <a:p>
            <a:pPr algn="ctr"/>
            <a:r>
              <a:rPr lang="en-US" sz="2200" dirty="0" smtClean="0">
                <a:latin typeface="Calibri"/>
                <a:cs typeface="Calibri"/>
              </a:rPr>
              <a:t>measure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716730" y="3978889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Counter</a:t>
            </a:r>
          </a:p>
          <a:p>
            <a:pPr algn="ctr"/>
            <a:r>
              <a:rPr lang="en-US" sz="2200" dirty="0" smtClean="0">
                <a:latin typeface="Calibri"/>
                <a:cs typeface="Calibri"/>
              </a:rPr>
              <a:t>measure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037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Medidas</a:t>
            </a:r>
            <a:r>
              <a:rPr lang="en-US" dirty="0" smtClean="0"/>
              <a:t> de </a:t>
            </a:r>
            <a:r>
              <a:rPr lang="en-US" dirty="0" err="1" smtClean="0"/>
              <a:t>desempenho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889923"/>
              </p:ext>
            </p:extLst>
          </p:nvPr>
        </p:nvGraphicFramePr>
        <p:xfrm>
          <a:off x="54356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56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571867"/>
              </p:ext>
            </p:extLst>
          </p:nvPr>
        </p:nvGraphicFramePr>
        <p:xfrm>
          <a:off x="2606655" y="1613501"/>
          <a:ext cx="417036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" name="Equation" r:id="rId6" imgW="1676400" imgH="393700" progId="Equation.DSMT4">
                  <p:embed/>
                </p:oleObj>
              </mc:Choice>
              <mc:Fallback>
                <p:oleObj name="Equation" r:id="rId6" imgW="1676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6655" y="1613501"/>
                        <a:ext cx="4170362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4" y="2592988"/>
            <a:ext cx="6007378" cy="42051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49900" y="3306147"/>
            <a:ext cx="2515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</a:p>
          <a:p>
            <a:pPr algn="ctr"/>
            <a:r>
              <a:rPr lang="en-US" sz="2400" dirty="0" err="1">
                <a:latin typeface="Calibri"/>
                <a:cs typeface="Calibri"/>
              </a:rPr>
              <a:t>c</a:t>
            </a:r>
            <a:r>
              <a:rPr lang="en-US" sz="2400" dirty="0" err="1" smtClean="0">
                <a:latin typeface="Calibri"/>
                <a:cs typeface="Calibri"/>
              </a:rPr>
              <a:t>alibração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0077" y="5225977"/>
            <a:ext cx="2532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</a:t>
            </a:r>
          </a:p>
          <a:p>
            <a:pPr algn="ctr"/>
            <a:r>
              <a:rPr lang="en-US" sz="2400" dirty="0" err="1" smtClean="0">
                <a:latin typeface="Calibri"/>
                <a:cs typeface="Calibri"/>
              </a:rPr>
              <a:t>teste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836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protocolo</a:t>
            </a:r>
            <a:r>
              <a:rPr lang="en-US" dirty="0" smtClean="0"/>
              <a:t> Intra-test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5368185"/>
              </p:ext>
            </p:extLst>
          </p:nvPr>
        </p:nvGraphicFramePr>
        <p:xfrm>
          <a:off x="602034" y="1897334"/>
          <a:ext cx="7703848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544"/>
                <a:gridCol w="2789257"/>
                <a:gridCol w="1198203"/>
                <a:gridCol w="1217844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11.79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31.36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Estas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contramedidas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apresentam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uma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capacidade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smtClean="0">
                <a:latin typeface="Calibri"/>
                <a:cs typeface="Calibri"/>
              </a:rPr>
              <a:t>de </a:t>
            </a:r>
            <a:r>
              <a:rPr lang="en-US" sz="3200" dirty="0" err="1" smtClean="0">
                <a:latin typeface="Calibri"/>
                <a:cs typeface="Calibri"/>
              </a:rPr>
              <a:t>generalização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adequada</a:t>
            </a:r>
            <a:r>
              <a:rPr lang="en-US" sz="3200" dirty="0" smtClean="0">
                <a:latin typeface="Calibri"/>
                <a:cs typeface="Calibri"/>
              </a:rPr>
              <a:t> (REPENSAR)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186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/>
              <a:t>protocolo</a:t>
            </a:r>
            <a:r>
              <a:rPr lang="en-US" dirty="0"/>
              <a:t> Intra-test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008766"/>
              </p:ext>
            </p:extLst>
          </p:nvPr>
        </p:nvGraphicFramePr>
        <p:xfrm>
          <a:off x="457200" y="2039061"/>
          <a:ext cx="82414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886"/>
                <a:gridCol w="1702845"/>
                <a:gridCol w="795069"/>
                <a:gridCol w="808103"/>
                <a:gridCol w="769001"/>
                <a:gridCol w="834171"/>
                <a:gridCol w="716866"/>
                <a:gridCol w="80948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48.17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52.62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89.67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48.61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Duas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53.50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54.80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16.00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41.67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44.81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6.30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75.00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Três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49.17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49.50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47.22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48.89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baseada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piscadela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é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pouco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efetiva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nestas</a:t>
            </a:r>
            <a:r>
              <a:rPr lang="en-US" sz="3200" dirty="0" smtClean="0">
                <a:latin typeface="Calibri"/>
                <a:cs typeface="Calibri"/>
              </a:rPr>
              <a:t> bases de dados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942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/>
              <a:t>protocolo</a:t>
            </a:r>
            <a:r>
              <a:rPr lang="en-US" dirty="0"/>
              <a:t> Intra-test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0900409"/>
              </p:ext>
            </p:extLst>
          </p:nvPr>
        </p:nvGraphicFramePr>
        <p:xfrm>
          <a:off x="457200" y="2039061"/>
          <a:ext cx="82414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886"/>
                <a:gridCol w="1702845"/>
                <a:gridCol w="795069"/>
                <a:gridCol w="808103"/>
                <a:gridCol w="769001"/>
                <a:gridCol w="834171"/>
                <a:gridCol w="716866"/>
                <a:gridCol w="80948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52.62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89.67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90.25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48.61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97.22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93.33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Duas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53.50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54.80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16.00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44.81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6.30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75.00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Três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48.89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baseada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piscadela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é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pouco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efetiva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nestas</a:t>
            </a:r>
            <a:r>
              <a:rPr lang="en-US" sz="3200" dirty="0" smtClean="0">
                <a:latin typeface="Calibri"/>
                <a:cs typeface="Calibri"/>
              </a:rPr>
              <a:t> bases de dados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6208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/>
              <a:t>protocolo</a:t>
            </a:r>
            <a:r>
              <a:rPr lang="en-US" dirty="0"/>
              <a:t> Intra-test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0625726"/>
              </p:ext>
            </p:extLst>
          </p:nvPr>
        </p:nvGraphicFramePr>
        <p:xfrm>
          <a:off x="457200" y="2039061"/>
          <a:ext cx="82414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886"/>
                <a:gridCol w="1702845"/>
                <a:gridCol w="795069"/>
                <a:gridCol w="808103"/>
                <a:gridCol w="769001"/>
                <a:gridCol w="834171"/>
                <a:gridCol w="716866"/>
                <a:gridCol w="80948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52.62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89.67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48.61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Duas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53.50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54.80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16.00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96.67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93.75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44.81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6.30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75.00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83.33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Três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98.33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98.75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48.89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91.67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97.78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baseada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piscadela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é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pouco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efetiva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nestas</a:t>
            </a:r>
            <a:r>
              <a:rPr lang="en-US" sz="3200" dirty="0" smtClean="0">
                <a:latin typeface="Calibri"/>
                <a:cs typeface="Calibri"/>
              </a:rPr>
              <a:t> bases de dados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374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dirty="0" smtClean="0"/>
              <a:t>Inter-</a:t>
            </a:r>
            <a:r>
              <a:rPr lang="en-US" dirty="0"/>
              <a:t>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9345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35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3500" dirty="0" smtClean="0"/>
              <a:t>As bases de dados </a:t>
            </a:r>
            <a:r>
              <a:rPr lang="en-US" sz="3500" dirty="0" err="1" smtClean="0"/>
              <a:t>introduzem</a:t>
            </a:r>
            <a:r>
              <a:rPr lang="en-US" sz="3500" dirty="0" smtClean="0"/>
              <a:t> um forte </a:t>
            </a:r>
            <a:r>
              <a:rPr lang="en-US" sz="3500" dirty="0" err="1" smtClean="0"/>
              <a:t>viés</a:t>
            </a:r>
            <a:r>
              <a:rPr lang="en-US" sz="3500" dirty="0" smtClean="0"/>
              <a:t> </a:t>
            </a:r>
            <a:r>
              <a:rPr lang="en-US" sz="3500" dirty="0" err="1" smtClean="0"/>
              <a:t>nas</a:t>
            </a:r>
            <a:r>
              <a:rPr lang="en-US" sz="3500" dirty="0" smtClean="0"/>
              <a:t> </a:t>
            </a:r>
            <a:r>
              <a:rPr lang="en-US" sz="3500" dirty="0" err="1" smtClean="0"/>
              <a:t>contramedidas</a:t>
            </a:r>
            <a:r>
              <a:rPr lang="en-US" sz="3500" dirty="0" smtClean="0"/>
              <a:t> (REPENSAR)</a:t>
            </a:r>
            <a:endParaRPr lang="en-US" sz="3500" dirty="0">
              <a:latin typeface="Calibri"/>
              <a:cs typeface="Calibri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5456075"/>
              </p:ext>
            </p:extLst>
          </p:nvPr>
        </p:nvGraphicFramePr>
        <p:xfrm>
          <a:off x="471631" y="1924193"/>
          <a:ext cx="7703848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386"/>
                <a:gridCol w="2047822"/>
                <a:gridCol w="2047822"/>
                <a:gridCol w="879699"/>
                <a:gridCol w="894119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Treino</a:t>
                      </a:r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</a:p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Calibração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61.78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54.56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48.06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57.64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51.05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61.11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7650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Viés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ataques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9345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35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pic>
        <p:nvPicPr>
          <p:cNvPr id="4" name="Picture 3" descr="CASIA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0427">
            <a:off x="266728" y="1740930"/>
            <a:ext cx="1811220" cy="2223428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CASIA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4606">
            <a:off x="1550348" y="1765723"/>
            <a:ext cx="2563195" cy="289811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ASIA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5923">
            <a:off x="163704" y="3086047"/>
            <a:ext cx="2406521" cy="2853534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CASIA_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2124">
            <a:off x="1682099" y="3993283"/>
            <a:ext cx="1917600" cy="2491505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REPLAY_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6053">
            <a:off x="4910900" y="1492571"/>
            <a:ext cx="2377616" cy="2111323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Screen Shot 2013-08-31 at 6.40.50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0829">
            <a:off x="4272509" y="3669636"/>
            <a:ext cx="2957343" cy="2594576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Screen Shot 2013-08-31 at 6.40.2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1858">
            <a:off x="6509322" y="2058255"/>
            <a:ext cx="2394265" cy="2559086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Screen Shot 2013-08-31 at 6.40.04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9693">
            <a:off x="5793861" y="3813519"/>
            <a:ext cx="2939047" cy="2786368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2372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Ataques</a:t>
            </a:r>
            <a:r>
              <a:rPr lang="en-US" dirty="0" smtClean="0"/>
              <a:t> de spoofing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mídia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Médica é suspeita de fraudar ponto com dedo de silicone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1300" dirty="0" smtClean="0"/>
              <a:t>(</a:t>
            </a:r>
            <a:r>
              <a:rPr lang="pt-BR" sz="1300" dirty="0">
                <a:hlinkClick r:id="rId3"/>
              </a:rPr>
              <a:t>http://oglobo.globo.com/pais/medica-suspeita-de-fraudar-ponto-com-dedo-de-silicone-7802221</a:t>
            </a:r>
            <a:r>
              <a:rPr lang="pt-BR" sz="1300" dirty="0" smtClean="0"/>
              <a:t>)</a:t>
            </a:r>
          </a:p>
          <a:p>
            <a:endParaRPr lang="pt-BR" dirty="0"/>
          </a:p>
          <a:p>
            <a:r>
              <a:rPr lang="en-US" dirty="0"/>
              <a:t>Ice Cream Sandwich facial recognition </a:t>
            </a:r>
            <a:r>
              <a:rPr lang="en-US" dirty="0" smtClean="0"/>
              <a:t>cracked </a:t>
            </a:r>
          </a:p>
          <a:p>
            <a:pPr marL="109728" indent="0">
              <a:buNone/>
            </a:pPr>
            <a:r>
              <a:rPr lang="en-US" sz="1200" dirty="0" smtClean="0"/>
              <a:t>(</a:t>
            </a:r>
            <a:r>
              <a:rPr lang="pl-PL" sz="1200" dirty="0">
                <a:hlinkClick r:id="rId4"/>
              </a:rPr>
              <a:t>http://www.itproportal.com/2011/11/14/ice-cream-sandwich-facial-recognition-cracked/</a:t>
            </a:r>
            <a:r>
              <a:rPr lang="en-US" sz="1200" dirty="0" smtClean="0"/>
              <a:t>)</a:t>
            </a:r>
          </a:p>
          <a:p>
            <a:pPr marL="109728" indent="0">
              <a:buNone/>
            </a:pPr>
            <a:endParaRPr lang="en-US" sz="1200" dirty="0" smtClean="0"/>
          </a:p>
          <a:p>
            <a:pPr marL="109728" indent="0">
              <a:buNone/>
            </a:pPr>
            <a:endParaRPr lang="en-US" sz="1200" dirty="0"/>
          </a:p>
          <a:p>
            <a:pPr marL="109728" indent="0">
              <a:buNone/>
            </a:pPr>
            <a:endParaRPr lang="en-US" sz="1200" dirty="0" smtClean="0"/>
          </a:p>
          <a:p>
            <a:r>
              <a:rPr lang="en-US" dirty="0"/>
              <a:t>Researchers Hack Faces In Biometric Facial Authentication Systems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dirty="0" smtClean="0"/>
              <a:t>(</a:t>
            </a:r>
            <a:r>
              <a:rPr lang="en-US" sz="1200" dirty="0">
                <a:hlinkClick r:id="rId5"/>
              </a:rPr>
              <a:t>http://www.darkreading.com/vulnerability/researchers-hack-faces-in-biometric-faci/213901113</a:t>
            </a:r>
            <a:r>
              <a:rPr lang="en-US" sz="1200" dirty="0" smtClean="0"/>
              <a:t>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7555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Viés</a:t>
            </a:r>
            <a:r>
              <a:rPr lang="en-US" dirty="0" smtClean="0"/>
              <a:t> de </a:t>
            </a:r>
            <a:r>
              <a:rPr lang="en-US" dirty="0" err="1" smtClean="0"/>
              <a:t>captura</a:t>
            </a:r>
            <a:endParaRPr lang="en-US" dirty="0"/>
          </a:p>
        </p:txBody>
      </p:sp>
      <p:pic>
        <p:nvPicPr>
          <p:cNvPr id="4" name="Picture 3" descr="14_re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" y="1877738"/>
            <a:ext cx="2743301" cy="205006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14_attack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43" y="1877738"/>
            <a:ext cx="2767001" cy="205006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14_attack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218" y="1877738"/>
            <a:ext cx="2731450" cy="2073503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Screen Shot 2013-07-17 at 6.47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8" y="4013343"/>
            <a:ext cx="2731450" cy="2044144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3-07-17 at 6.46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43" y="4013343"/>
            <a:ext cx="2767001" cy="203821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Screen Shot 2013-07-17 at 6.46.0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218" y="4013343"/>
            <a:ext cx="2731450" cy="2044144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1262687" y="2622299"/>
            <a:ext cx="1097987" cy="1143330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53608" y="4335598"/>
            <a:ext cx="1097987" cy="1290493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90917" y="1952450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690917" y="4134544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20368" y="2047983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07529" y="4134242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82797"/>
              </p:ext>
            </p:extLst>
          </p:nvPr>
        </p:nvGraphicFramePr>
        <p:xfrm>
          <a:off x="1560792" y="2622299"/>
          <a:ext cx="5548960" cy="196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405"/>
                <a:gridCol w="1277309"/>
                <a:gridCol w="1298246"/>
              </a:tblGrid>
              <a:tr h="49063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0630"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9063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24.22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19.63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9063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51.13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53.09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726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Combinação</a:t>
            </a:r>
            <a:r>
              <a:rPr lang="en-US" dirty="0"/>
              <a:t> de </a:t>
            </a:r>
            <a:r>
              <a:rPr lang="en-US" dirty="0" err="1" smtClean="0"/>
              <a:t>m</a:t>
            </a:r>
            <a:r>
              <a:rPr lang="en-US" dirty="0" err="1" smtClean="0"/>
              <a:t>ú</a:t>
            </a:r>
            <a:r>
              <a:rPr lang="en-US" dirty="0" err="1" smtClean="0"/>
              <a:t>ltiplas</a:t>
            </a:r>
            <a:r>
              <a:rPr lang="en-US" dirty="0" smtClean="0"/>
              <a:t> </a:t>
            </a:r>
            <a:r>
              <a:rPr lang="en-US" dirty="0"/>
              <a:t>de bases de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109728" indent="0">
              <a:buNone/>
            </a:pPr>
            <a:r>
              <a:rPr lang="en-US" sz="3200" dirty="0" err="1" smtClean="0"/>
              <a:t>Treinar</a:t>
            </a:r>
            <a:r>
              <a:rPr lang="en-US" sz="3200" dirty="0" smtClean="0"/>
              <a:t> as </a:t>
            </a:r>
            <a:r>
              <a:rPr lang="en-US" sz="3200" dirty="0" err="1" smtClean="0"/>
              <a:t>contramedidas</a:t>
            </a:r>
            <a:r>
              <a:rPr lang="en-US" sz="3200" dirty="0" smtClean="0"/>
              <a:t> com as </a:t>
            </a:r>
            <a:r>
              <a:rPr lang="en-US" sz="3200" dirty="0" err="1" smtClean="0"/>
              <a:t>duas</a:t>
            </a:r>
            <a:r>
              <a:rPr lang="en-US" sz="3200" dirty="0" smtClean="0"/>
              <a:t> bases de dados </a:t>
            </a:r>
            <a:r>
              <a:rPr lang="en-US" sz="3200" dirty="0" err="1" smtClean="0"/>
              <a:t>para</a:t>
            </a:r>
            <a:r>
              <a:rPr lang="en-US" sz="3200" dirty="0" smtClean="0"/>
              <a:t> </a:t>
            </a:r>
            <a:r>
              <a:rPr lang="en-US" sz="3200" dirty="0" smtClean="0"/>
              <a:t>se </a:t>
            </a:r>
            <a:r>
              <a:rPr lang="en-US" sz="3200" dirty="0" err="1" smtClean="0"/>
              <a:t>ter</a:t>
            </a:r>
            <a:r>
              <a:rPr lang="en-US" sz="3200" dirty="0" smtClean="0"/>
              <a:t> </a:t>
            </a:r>
            <a:r>
              <a:rPr lang="en-US" sz="3200" dirty="0" smtClean="0"/>
              <a:t>um </a:t>
            </a:r>
            <a:r>
              <a:rPr lang="en-US" sz="3200" dirty="0" err="1" smtClean="0"/>
              <a:t>modelo</a:t>
            </a:r>
            <a:r>
              <a:rPr lang="en-US" sz="3200" dirty="0" smtClean="0"/>
              <a:t> </a:t>
            </a:r>
            <a:r>
              <a:rPr lang="en-US" sz="3200" dirty="0" err="1" smtClean="0"/>
              <a:t>melhor</a:t>
            </a:r>
            <a:r>
              <a:rPr lang="en-US" sz="3200" dirty="0" smtClean="0"/>
              <a:t> </a:t>
            </a:r>
            <a:r>
              <a:rPr lang="en-US" sz="3200" dirty="0" err="1" smtClean="0"/>
              <a:t>treinado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65256" y="2926682"/>
            <a:ext cx="1585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6" name="Can 35"/>
          <p:cNvSpPr/>
          <p:nvPr/>
        </p:nvSpPr>
        <p:spPr>
          <a:xfrm>
            <a:off x="509950" y="1702633"/>
            <a:ext cx="5129654" cy="3230380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801516" y="2601475"/>
            <a:ext cx="1102407" cy="890565"/>
            <a:chOff x="982320" y="3162987"/>
            <a:chExt cx="1210501" cy="977887"/>
          </a:xfrm>
        </p:grpSpPr>
        <p:pic>
          <p:nvPicPr>
            <p:cNvPr id="38" name="Picture 37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9" name="Picture 38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0" name="Picture 39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1" name="Group 40"/>
          <p:cNvGrpSpPr/>
          <p:nvPr/>
        </p:nvGrpSpPr>
        <p:grpSpPr>
          <a:xfrm>
            <a:off x="894474" y="3705272"/>
            <a:ext cx="1009449" cy="961680"/>
            <a:chOff x="884958" y="4530286"/>
            <a:chExt cx="1108428" cy="1055975"/>
          </a:xfrm>
        </p:grpSpPr>
        <p:pic>
          <p:nvPicPr>
            <p:cNvPr id="42" name="Picture 41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3" name="Picture 42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4" name="Picture 43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5" name="Group 44"/>
          <p:cNvGrpSpPr/>
          <p:nvPr/>
        </p:nvGrpSpPr>
        <p:grpSpPr>
          <a:xfrm>
            <a:off x="2432803" y="3826305"/>
            <a:ext cx="741942" cy="735500"/>
            <a:chOff x="1233412" y="1340732"/>
            <a:chExt cx="3674414" cy="3703066"/>
          </a:xfrm>
        </p:grpSpPr>
        <p:pic>
          <p:nvPicPr>
            <p:cNvPr id="46" name="Picture 45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7" name="Picture 46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8" name="Picture 47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9" name="Group 48"/>
          <p:cNvGrpSpPr/>
          <p:nvPr/>
        </p:nvGrpSpPr>
        <p:grpSpPr>
          <a:xfrm>
            <a:off x="2427648" y="2862117"/>
            <a:ext cx="641456" cy="693589"/>
            <a:chOff x="3442963" y="3416403"/>
            <a:chExt cx="704353" cy="761598"/>
          </a:xfrm>
        </p:grpSpPr>
        <p:pic>
          <p:nvPicPr>
            <p:cNvPr id="50" name="Picture 49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51" name="Picture 50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52" name="Picture 51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53" name="TextBox 52"/>
          <p:cNvSpPr txBox="1"/>
          <p:nvPr/>
        </p:nvSpPr>
        <p:spPr>
          <a:xfrm>
            <a:off x="1876247" y="1693560"/>
            <a:ext cx="2586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 + CASIA FASD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2011367" y="286211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3224334" y="286211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2011367" y="386446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3283575" y="387191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688820" y="2718296"/>
            <a:ext cx="1581082" cy="19346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5751850" y="3196740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150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Combinação</a:t>
            </a:r>
            <a:r>
              <a:rPr lang="en-US" dirty="0"/>
              <a:t> de </a:t>
            </a:r>
            <a:r>
              <a:rPr lang="en-US" dirty="0" err="1" smtClean="0"/>
              <a:t>m</a:t>
            </a:r>
            <a:r>
              <a:rPr lang="en-US" dirty="0" err="1" smtClean="0"/>
              <a:t>ú</a:t>
            </a:r>
            <a:r>
              <a:rPr lang="en-US" dirty="0" err="1" smtClean="0"/>
              <a:t>ltiplas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109728" indent="0">
              <a:buNone/>
            </a:pPr>
            <a:r>
              <a:rPr lang="en-US" sz="3200" dirty="0" err="1" smtClean="0">
                <a:latin typeface="Calibri"/>
                <a:cs typeface="Calibri"/>
              </a:rPr>
              <a:t>Existe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smtClean="0">
                <a:latin typeface="Calibri"/>
                <a:cs typeface="Calibri"/>
              </a:rPr>
              <a:t>um </a:t>
            </a:r>
            <a:r>
              <a:rPr lang="en-US" sz="3200" dirty="0" err="1" smtClean="0">
                <a:latin typeface="Calibri"/>
                <a:cs typeface="Calibri"/>
              </a:rPr>
              <a:t>viés</a:t>
            </a:r>
            <a:r>
              <a:rPr lang="en-US" sz="3200" dirty="0" smtClean="0">
                <a:latin typeface="Calibri"/>
                <a:cs typeface="Calibri"/>
              </a:rPr>
              <a:t> forte </a:t>
            </a:r>
            <a:r>
              <a:rPr lang="en-US" sz="3200" dirty="0" err="1" smtClean="0">
                <a:latin typeface="Calibri"/>
                <a:cs typeface="Calibri"/>
              </a:rPr>
              <a:t>para</a:t>
            </a:r>
            <a:r>
              <a:rPr lang="en-US" sz="3200" dirty="0" smtClean="0">
                <a:latin typeface="Calibri"/>
                <a:cs typeface="Calibri"/>
              </a:rPr>
              <a:t> a base de dados Replay Attack</a:t>
            </a:r>
            <a:endParaRPr lang="en-US" sz="3200" dirty="0">
              <a:latin typeface="Calibri"/>
              <a:cs typeface="Calibri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33446"/>
              </p:ext>
            </p:extLst>
          </p:nvPr>
        </p:nvGraphicFramePr>
        <p:xfrm>
          <a:off x="8334738" y="3407145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1608271"/>
              </p:ext>
            </p:extLst>
          </p:nvPr>
        </p:nvGraphicFramePr>
        <p:xfrm>
          <a:off x="630890" y="1768765"/>
          <a:ext cx="7703848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544"/>
                <a:gridCol w="1987970"/>
                <a:gridCol w="1632857"/>
                <a:gridCol w="1584477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Testado</a:t>
                      </a:r>
                      <a:r>
                        <a:rPr lang="en-US" sz="1800" b="1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com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12.18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24.14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43.20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20.45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19.07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45.92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14.29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42.04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684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n 52"/>
          <p:cNvSpPr/>
          <p:nvPr/>
        </p:nvSpPr>
        <p:spPr>
          <a:xfrm>
            <a:off x="564923" y="3410078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Can 51"/>
          <p:cNvSpPr/>
          <p:nvPr/>
        </p:nvSpPr>
        <p:spPr>
          <a:xfrm>
            <a:off x="509950" y="1462216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Fusão</a:t>
            </a:r>
            <a:r>
              <a:rPr lang="en-US" dirty="0" smtClean="0"/>
              <a:t> no </a:t>
            </a:r>
            <a:r>
              <a:rPr lang="en-US" dirty="0" err="1" smtClean="0"/>
              <a:t>nível</a:t>
            </a:r>
            <a:r>
              <a:rPr lang="en-US" dirty="0" smtClean="0"/>
              <a:t> da </a:t>
            </a:r>
            <a:r>
              <a:rPr lang="en-US" dirty="0" err="1" smtClean="0"/>
              <a:t>pontuação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728" indent="0">
              <a:buNone/>
            </a:pPr>
            <a:r>
              <a:rPr lang="en-US" sz="3200" dirty="0" err="1" smtClean="0">
                <a:latin typeface="Calibri"/>
                <a:cs typeface="Calibri"/>
              </a:rPr>
              <a:t>Treinar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isoladamente</a:t>
            </a:r>
            <a:r>
              <a:rPr lang="en-US" sz="3200" dirty="0" smtClean="0">
                <a:latin typeface="Calibri"/>
                <a:cs typeface="Calibri"/>
              </a:rPr>
              <a:t> com </a:t>
            </a:r>
            <a:r>
              <a:rPr lang="en-US" sz="3200" dirty="0" err="1" smtClean="0">
                <a:latin typeface="Calibri"/>
                <a:cs typeface="Calibri"/>
              </a:rPr>
              <a:t>uma</a:t>
            </a:r>
            <a:r>
              <a:rPr lang="en-US" sz="3200" dirty="0" smtClean="0">
                <a:latin typeface="Calibri"/>
                <a:cs typeface="Calibri"/>
              </a:rPr>
              <a:t> base de dados e </a:t>
            </a:r>
            <a:r>
              <a:rPr lang="en-US" sz="3200" dirty="0" err="1" smtClean="0">
                <a:latin typeface="Calibri"/>
                <a:cs typeface="Calibri"/>
              </a:rPr>
              <a:t>fundir</a:t>
            </a:r>
            <a:r>
              <a:rPr lang="en-US" sz="3200" dirty="0" smtClean="0">
                <a:latin typeface="Calibri"/>
                <a:cs typeface="Calibri"/>
              </a:rPr>
              <a:t> as </a:t>
            </a:r>
            <a:r>
              <a:rPr lang="en-US" sz="3200" dirty="0" err="1" smtClean="0">
                <a:latin typeface="Calibri"/>
                <a:cs typeface="Calibri"/>
              </a:rPr>
              <a:t>pontuações</a:t>
            </a:r>
            <a:endParaRPr lang="en-US" sz="3200" dirty="0">
              <a:latin typeface="Calibri"/>
              <a:cs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01516" y="1993525"/>
            <a:ext cx="1102407" cy="890565"/>
            <a:chOff x="982320" y="3162987"/>
            <a:chExt cx="1210501" cy="977887"/>
          </a:xfrm>
        </p:grpSpPr>
        <p:pic>
          <p:nvPicPr>
            <p:cNvPr id="24" name="Picture 23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6" name="Picture 25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7" name="Picture 26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5" name="Group 34"/>
          <p:cNvGrpSpPr/>
          <p:nvPr/>
        </p:nvGrpSpPr>
        <p:grpSpPr>
          <a:xfrm>
            <a:off x="894474" y="3921432"/>
            <a:ext cx="1009449" cy="961680"/>
            <a:chOff x="884958" y="4530286"/>
            <a:chExt cx="1108428" cy="1055975"/>
          </a:xfrm>
        </p:grpSpPr>
        <p:pic>
          <p:nvPicPr>
            <p:cNvPr id="36" name="Picture 35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7" name="Picture 36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8" name="Picture 37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9" name="Group 38"/>
          <p:cNvGrpSpPr/>
          <p:nvPr/>
        </p:nvGrpSpPr>
        <p:grpSpPr>
          <a:xfrm>
            <a:off x="2432803" y="4042465"/>
            <a:ext cx="741942" cy="735500"/>
            <a:chOff x="1233412" y="1340732"/>
            <a:chExt cx="3674414" cy="3703066"/>
          </a:xfrm>
        </p:grpSpPr>
        <p:pic>
          <p:nvPicPr>
            <p:cNvPr id="40" name="Picture 39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40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41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4" name="Group 43"/>
          <p:cNvGrpSpPr/>
          <p:nvPr/>
        </p:nvGrpSpPr>
        <p:grpSpPr>
          <a:xfrm>
            <a:off x="2427648" y="2254167"/>
            <a:ext cx="641456" cy="693589"/>
            <a:chOff x="3442963" y="3416403"/>
            <a:chExt cx="704353" cy="761598"/>
          </a:xfrm>
        </p:grpSpPr>
        <p:pic>
          <p:nvPicPr>
            <p:cNvPr id="45" name="Picture 44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6" name="Picture 45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7" name="Picture 46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8" name="TextBox 47"/>
          <p:cNvSpPr txBox="1"/>
          <p:nvPr/>
        </p:nvSpPr>
        <p:spPr>
          <a:xfrm>
            <a:off x="2065415" y="1409850"/>
            <a:ext cx="258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2011367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355874" y="296439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3224334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2011367" y="408062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3283575" y="408807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16730" y="2124303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716730" y="3978889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0" name="Or 49"/>
          <p:cNvSpPr/>
          <p:nvPr/>
        </p:nvSpPr>
        <p:spPr>
          <a:xfrm>
            <a:off x="6267028" y="3114138"/>
            <a:ext cx="612648" cy="612648"/>
          </a:xfrm>
          <a:prstGeom prst="flowChartOr">
            <a:avLst/>
          </a:prstGeom>
          <a:solidFill>
            <a:srgbClr val="517DB5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Bent-Up Arrow 50"/>
          <p:cNvSpPr/>
          <p:nvPr/>
        </p:nvSpPr>
        <p:spPr>
          <a:xfrm flipV="1">
            <a:off x="5722005" y="2165076"/>
            <a:ext cx="1076807" cy="861820"/>
          </a:xfrm>
          <a:prstGeom prst="bentUpArrow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Bent-Up Arrow 55"/>
          <p:cNvSpPr/>
          <p:nvPr/>
        </p:nvSpPr>
        <p:spPr>
          <a:xfrm>
            <a:off x="5788546" y="3809672"/>
            <a:ext cx="1013434" cy="843865"/>
          </a:xfrm>
          <a:prstGeom prst="bentUpArrow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6926231" y="3089906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5788546" y="1660533"/>
            <a:ext cx="1055011" cy="48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Score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788546" y="4691791"/>
            <a:ext cx="1055011" cy="48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Score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13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pt-BR" dirty="0" err="1" smtClean="0">
                <a:latin typeface="Calibri"/>
                <a:cs typeface="Calibri"/>
              </a:rPr>
              <a:t>Q-Statistic</a:t>
            </a:r>
            <a:r>
              <a:rPr lang="pt-BR" dirty="0" smtClean="0">
                <a:latin typeface="Calibri"/>
                <a:cs typeface="Calibri"/>
              </a:rPr>
              <a:t> avalia o grau de </a:t>
            </a:r>
            <a:r>
              <a:rPr lang="pt-BR" dirty="0" err="1" smtClean="0">
                <a:latin typeface="Calibri"/>
                <a:cs typeface="Calibri"/>
              </a:rPr>
              <a:t>independencia</a:t>
            </a:r>
            <a:r>
              <a:rPr lang="pt-BR" dirty="0" smtClean="0">
                <a:latin typeface="Calibri"/>
                <a:cs typeface="Calibri"/>
              </a:rPr>
              <a:t> entre classificadores (</a:t>
            </a:r>
            <a:r>
              <a:rPr lang="pt-BR" dirty="0" err="1" smtClean="0">
                <a:latin typeface="Calibri"/>
                <a:cs typeface="Calibri"/>
              </a:rPr>
              <a:t>Kulcheva</a:t>
            </a:r>
            <a:r>
              <a:rPr lang="pt-BR" dirty="0" smtClean="0">
                <a:latin typeface="Calibri"/>
                <a:cs typeface="Calibri"/>
              </a:rPr>
              <a:t> &amp; Whitaker, 2003)</a:t>
            </a:r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Fusão</a:t>
            </a:r>
            <a:r>
              <a:rPr lang="en-US" dirty="0"/>
              <a:t> no </a:t>
            </a:r>
            <a:r>
              <a:rPr lang="en-US" dirty="0" err="1"/>
              <a:t>nível</a:t>
            </a:r>
            <a:r>
              <a:rPr lang="en-US" dirty="0"/>
              <a:t> da </a:t>
            </a:r>
            <a:r>
              <a:rPr lang="en-US" dirty="0" err="1"/>
              <a:t>pontuação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928914"/>
              </p:ext>
            </p:extLst>
          </p:nvPr>
        </p:nvGraphicFramePr>
        <p:xfrm>
          <a:off x="54229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229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QStatisti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7" y="2831058"/>
            <a:ext cx="4293765" cy="10842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687" y="6262317"/>
            <a:ext cx="43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-1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52600" y="62788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1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6426" y="62788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/>
                <a:cs typeface="Calibri"/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22302" y="4992378"/>
            <a:ext cx="3420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>
                <a:latin typeface="Calibri"/>
                <a:cs typeface="Calibri"/>
              </a:rPr>
              <a:t>Contramedidas</a:t>
            </a:r>
            <a:r>
              <a:rPr lang="en-US" sz="2400" b="1" dirty="0" smtClean="0">
                <a:latin typeface="Calibri"/>
                <a:cs typeface="Calibri"/>
              </a:rPr>
              <a:t> </a:t>
            </a:r>
            <a:r>
              <a:rPr lang="en-US" sz="2400" b="1" dirty="0" err="1" smtClean="0">
                <a:latin typeface="Calibri"/>
                <a:cs typeface="Calibri"/>
              </a:rPr>
              <a:t>similares</a:t>
            </a:r>
            <a:r>
              <a:rPr lang="en-US" sz="2400" b="1" dirty="0">
                <a:latin typeface="Calibri"/>
                <a:cs typeface="Calibri"/>
              </a:rPr>
              <a:t>;</a:t>
            </a:r>
            <a:endParaRPr lang="en-US" sz="2400" b="1" dirty="0" smtClean="0">
              <a:latin typeface="Calibri"/>
              <a:cs typeface="Calibri"/>
            </a:endParaRPr>
          </a:p>
          <a:p>
            <a:pPr algn="ctr"/>
            <a:r>
              <a:rPr lang="en-US" sz="2400" b="1" dirty="0" err="1">
                <a:latin typeface="Calibri"/>
                <a:cs typeface="Calibri"/>
              </a:rPr>
              <a:t>s</a:t>
            </a:r>
            <a:r>
              <a:rPr lang="en-US" sz="2400" b="1" dirty="0" err="1" smtClean="0">
                <a:latin typeface="Calibri"/>
                <a:cs typeface="Calibri"/>
              </a:rPr>
              <a:t>em</a:t>
            </a:r>
            <a:r>
              <a:rPr lang="en-US" sz="2400" b="1" dirty="0" smtClean="0">
                <a:latin typeface="Calibri"/>
                <a:cs typeface="Calibri"/>
              </a:rPr>
              <a:t> </a:t>
            </a:r>
            <a:r>
              <a:rPr lang="en-US" sz="2400" b="1" dirty="0" err="1" smtClean="0">
                <a:latin typeface="Calibri"/>
                <a:cs typeface="Calibri"/>
              </a:rPr>
              <a:t>ganho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87066" y="5034307"/>
            <a:ext cx="3281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>
                <a:latin typeface="Calibri"/>
                <a:cs typeface="Calibri"/>
              </a:rPr>
              <a:t>Contramedidas</a:t>
            </a:r>
            <a:r>
              <a:rPr lang="en-US" sz="2400" b="1" dirty="0" smtClean="0">
                <a:latin typeface="Calibri"/>
                <a:cs typeface="Calibri"/>
              </a:rPr>
              <a:t> </a:t>
            </a:r>
            <a:r>
              <a:rPr lang="en-US" sz="2400" b="1" dirty="0" err="1" smtClean="0">
                <a:latin typeface="Calibri"/>
                <a:cs typeface="Calibri"/>
              </a:rPr>
              <a:t>opostas</a:t>
            </a:r>
            <a:r>
              <a:rPr lang="en-US" sz="2400" b="1" dirty="0">
                <a:latin typeface="Calibri"/>
                <a:cs typeface="Calibri"/>
              </a:rPr>
              <a:t>;</a:t>
            </a:r>
            <a:endParaRPr lang="en-US" sz="2400" b="1" dirty="0" smtClean="0">
              <a:latin typeface="Calibri"/>
              <a:cs typeface="Calibri"/>
            </a:endParaRPr>
          </a:p>
          <a:p>
            <a:pPr algn="ctr"/>
            <a:r>
              <a:rPr lang="en-US" sz="2400" b="1" dirty="0">
                <a:latin typeface="Calibri"/>
                <a:cs typeface="Calibri"/>
              </a:rPr>
              <a:t>c</a:t>
            </a:r>
            <a:r>
              <a:rPr lang="en-US" sz="2400" b="1" dirty="0" smtClean="0">
                <a:latin typeface="Calibri"/>
                <a:cs typeface="Calibri"/>
              </a:rPr>
              <a:t>om </a:t>
            </a:r>
            <a:r>
              <a:rPr lang="en-US" sz="2400" b="1" dirty="0" err="1" smtClean="0">
                <a:latin typeface="Calibri"/>
                <a:cs typeface="Calibri"/>
              </a:rPr>
              <a:t>perda</a:t>
            </a:r>
            <a:endParaRPr lang="en-US" sz="2400" b="1" dirty="0" smtClean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37942" y="5334952"/>
            <a:ext cx="1592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/>
                <a:cs typeface="Calibri"/>
              </a:rPr>
              <a:t>c</a:t>
            </a:r>
            <a:r>
              <a:rPr lang="en-US" sz="2400" b="1" dirty="0" smtClean="0">
                <a:latin typeface="Calibri"/>
                <a:cs typeface="Calibri"/>
              </a:rPr>
              <a:t>om </a:t>
            </a:r>
            <a:r>
              <a:rPr lang="en-US" sz="2400" b="1" dirty="0" err="1" smtClean="0">
                <a:latin typeface="Calibri"/>
                <a:cs typeface="Calibri"/>
              </a:rPr>
              <a:t>ganho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02441" y="5909139"/>
            <a:ext cx="7090817" cy="353178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  <a:gs pos="48000">
                <a:srgbClr val="3366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36426" y="2710942"/>
            <a:ext cx="47028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>
                <a:latin typeface="Calibri"/>
                <a:cs typeface="Calibri"/>
              </a:rPr>
              <a:t>N11 – Ambas as contramedidas classificam corretamente a mesma amostra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>
                <a:latin typeface="Calibri"/>
                <a:cs typeface="Calibri"/>
              </a:rPr>
              <a:t>N00 – Ambas as contramedidas não classificam corretamente a mesma amostra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>
                <a:latin typeface="Calibri"/>
                <a:cs typeface="Calibri"/>
              </a:rPr>
              <a:t>N01 e </a:t>
            </a:r>
            <a:r>
              <a:rPr lang="pt-BR" dirty="0" smtClean="0">
                <a:latin typeface="Calibri"/>
                <a:cs typeface="Calibri"/>
              </a:rPr>
              <a:t>N10 – </a:t>
            </a:r>
            <a:r>
              <a:rPr lang="pt-BR" dirty="0" smtClean="0">
                <a:latin typeface="Calibri"/>
                <a:cs typeface="Calibri"/>
              </a:rPr>
              <a:t>Ambas as contramedidas apresentam respostas diferentes para uma mesma amostra</a:t>
            </a:r>
            <a:endParaRPr lang="pt-BR"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489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Fusão</a:t>
            </a:r>
            <a:r>
              <a:rPr lang="en-US" dirty="0"/>
              <a:t> no </a:t>
            </a:r>
            <a:r>
              <a:rPr lang="en-US" dirty="0" err="1"/>
              <a:t>nível</a:t>
            </a:r>
            <a:r>
              <a:rPr lang="en-US" dirty="0"/>
              <a:t> da </a:t>
            </a:r>
            <a:r>
              <a:rPr lang="en-US" dirty="0" err="1"/>
              <a:t>pontuação</a:t>
            </a:r>
            <a:endParaRPr lang="en-US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3413410"/>
              </p:ext>
            </p:extLst>
          </p:nvPr>
        </p:nvGraphicFramePr>
        <p:xfrm>
          <a:off x="307153" y="1816429"/>
          <a:ext cx="7188592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047"/>
                <a:gridCol w="1691249"/>
                <a:gridCol w="1033467"/>
                <a:gridCol w="1145529"/>
                <a:gridCol w="1332300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Testado</a:t>
                      </a:r>
                      <a:r>
                        <a:rPr lang="en-US" sz="1800" b="1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com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lang="en-US" sz="13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R,C</a:t>
                      </a:r>
                      <a:endParaRPr lang="en-US" sz="13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13.71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12.39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-0.14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32.08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19.69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21.66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-0.41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47.16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0.38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23.16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26.04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-0.41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38.18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0" name="Line Callout 1 (Accent Bar) 19"/>
          <p:cNvSpPr/>
          <p:nvPr/>
        </p:nvSpPr>
        <p:spPr>
          <a:xfrm>
            <a:off x="7797946" y="1989482"/>
            <a:ext cx="770498" cy="881107"/>
          </a:xfrm>
          <a:prstGeom prst="accentCallout1">
            <a:avLst/>
          </a:prstGeom>
          <a:solidFill>
            <a:srgbClr val="A31212"/>
          </a:solidFill>
          <a:ln>
            <a:solidFill>
              <a:srgbClr val="367CB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74758"/>
              </p:ext>
            </p:extLst>
          </p:nvPr>
        </p:nvGraphicFramePr>
        <p:xfrm>
          <a:off x="7843061" y="2021001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11.79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31.36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2" name="Line Callout 1 (Accent Bar) 21"/>
          <p:cNvSpPr/>
          <p:nvPr/>
        </p:nvSpPr>
        <p:spPr>
          <a:xfrm>
            <a:off x="7850813" y="4628966"/>
            <a:ext cx="770498" cy="881107"/>
          </a:xfrm>
          <a:prstGeom prst="accentCallout1">
            <a:avLst>
              <a:gd name="adj1" fmla="val 50949"/>
              <a:gd name="adj2" fmla="val -6579"/>
              <a:gd name="adj3" fmla="val 5169"/>
              <a:gd name="adj4" fmla="val -40087"/>
            </a:avLst>
          </a:prstGeom>
          <a:solidFill>
            <a:srgbClr val="A31212"/>
          </a:solidFill>
          <a:ln>
            <a:solidFill>
              <a:srgbClr val="367CB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HeroicExtremeLeftFacing"/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23" name="Line Callout 1 (Accent Bar) 22"/>
          <p:cNvSpPr/>
          <p:nvPr/>
        </p:nvSpPr>
        <p:spPr>
          <a:xfrm>
            <a:off x="7898144" y="3349308"/>
            <a:ext cx="770498" cy="881107"/>
          </a:xfrm>
          <a:prstGeom prst="accentCallout1">
            <a:avLst>
              <a:gd name="adj1" fmla="val 50949"/>
              <a:gd name="adj2" fmla="val -6579"/>
              <a:gd name="adj3" fmla="val 49634"/>
              <a:gd name="adj4" fmla="val -45348"/>
            </a:avLst>
          </a:prstGeom>
          <a:solidFill>
            <a:srgbClr val="A31212"/>
          </a:solidFill>
          <a:ln>
            <a:solidFill>
              <a:srgbClr val="367CB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971874"/>
              </p:ext>
            </p:extLst>
          </p:nvPr>
        </p:nvGraphicFramePr>
        <p:xfrm>
          <a:off x="7933687" y="3412140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857608" y="2396260"/>
            <a:ext cx="656788" cy="40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51011" y="3791577"/>
            <a:ext cx="656788" cy="40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86310"/>
              </p:ext>
            </p:extLst>
          </p:nvPr>
        </p:nvGraphicFramePr>
        <p:xfrm>
          <a:off x="7885802" y="4689428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8" name="Straight Connector 27"/>
          <p:cNvCxnSpPr/>
          <p:nvPr/>
        </p:nvCxnSpPr>
        <p:spPr>
          <a:xfrm>
            <a:off x="7903126" y="5068865"/>
            <a:ext cx="656788" cy="40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2797" y="5405002"/>
            <a:ext cx="8534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728" indent="0">
              <a:buNone/>
            </a:pPr>
            <a:r>
              <a:rPr lang="en-US" sz="3200" dirty="0" err="1" smtClean="0">
                <a:latin typeface="Calibri"/>
                <a:cs typeface="Calibri"/>
              </a:rPr>
              <a:t>Combinação</a:t>
            </a:r>
            <a:r>
              <a:rPr lang="en-US" sz="3200" dirty="0" smtClean="0">
                <a:latin typeface="Calibri"/>
                <a:cs typeface="Calibri"/>
              </a:rPr>
              <a:t> de boas </a:t>
            </a:r>
            <a:r>
              <a:rPr lang="en-US" sz="3200" dirty="0" err="1" smtClean="0">
                <a:latin typeface="Calibri"/>
                <a:cs typeface="Calibri"/>
              </a:rPr>
              <a:t>contramedidas</a:t>
            </a:r>
            <a:r>
              <a:rPr lang="en-US" sz="3200" dirty="0" smtClean="0">
                <a:latin typeface="Calibri"/>
                <a:cs typeface="Calibri"/>
              </a:rPr>
              <a:t> e </a:t>
            </a:r>
            <a:r>
              <a:rPr lang="en-US" sz="3200" dirty="0" err="1" smtClean="0">
                <a:latin typeface="Calibri"/>
                <a:cs typeface="Calibri"/>
              </a:rPr>
              <a:t>não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correlacionadas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introduz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ganho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classificação</a:t>
            </a:r>
            <a:endParaRPr lang="en-US" sz="3200" dirty="0" smtClean="0">
              <a:latin typeface="Calibri"/>
              <a:cs typeface="Calibri"/>
            </a:endParaRPr>
          </a:p>
          <a:p>
            <a:pPr marL="109728" indent="0">
              <a:buNone/>
            </a:pPr>
            <a:r>
              <a:rPr lang="en-US" sz="3200" dirty="0" smtClean="0">
                <a:latin typeface="Calibri"/>
                <a:cs typeface="Calibri"/>
              </a:rPr>
              <a:t>DEFINIR QUE </a:t>
            </a:r>
            <a:r>
              <a:rPr lang="en-US" sz="3200" dirty="0" err="1" smtClean="0">
                <a:latin typeface="Calibri"/>
                <a:cs typeface="Calibri"/>
              </a:rPr>
              <a:t>É</a:t>
            </a:r>
            <a:r>
              <a:rPr lang="en-US" sz="3200" dirty="0" smtClean="0">
                <a:latin typeface="Calibri"/>
                <a:cs typeface="Calibri"/>
              </a:rPr>
              <a:t> INTRA-TEST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700" y="6552952"/>
            <a:ext cx="8099577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pypi.python.org</a:t>
            </a:r>
            <a:r>
              <a:rPr lang="en-US" sz="1200" dirty="0"/>
              <a:t>/</a:t>
            </a:r>
            <a:r>
              <a:rPr lang="en-US" sz="1200" dirty="0" err="1"/>
              <a:t>pypi</a:t>
            </a:r>
            <a:r>
              <a:rPr lang="en-US" sz="1200" dirty="0"/>
              <a:t>/</a:t>
            </a:r>
            <a:r>
              <a:rPr lang="en-US" sz="1200" dirty="0" err="1"/>
              <a:t>antispoofing.crossdatabase</a:t>
            </a:r>
            <a:r>
              <a:rPr lang="en-US" sz="1200" dirty="0"/>
              <a:t>/1.0.1</a:t>
            </a:r>
          </a:p>
        </p:txBody>
      </p:sp>
    </p:spTree>
    <p:extLst>
      <p:ext uri="{BB962C8B-B14F-4D97-AF65-F5344CB8AC3E}">
        <p14:creationId xmlns:p14="http://schemas.microsoft.com/office/powerpoint/2010/main" val="3664755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0269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err="1" smtClean="0"/>
              <a:t>Conclus</a:t>
            </a:r>
            <a:r>
              <a:rPr lang="en-US" sz="5200" dirty="0" err="1" smtClean="0"/>
              <a:t>ões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94965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/>
            <a:r>
              <a:rPr lang="pt-BR" dirty="0" smtClean="0"/>
              <a:t>Apresentada </a:t>
            </a:r>
            <a:r>
              <a:rPr lang="pt-BR" dirty="0" smtClean="0"/>
              <a:t>uma contramedida eficiente para detecção de ataques de </a:t>
            </a:r>
            <a:r>
              <a:rPr lang="pt-BR" dirty="0" err="1" smtClean="0"/>
              <a:t>spoofing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 smtClean="0"/>
          </a:p>
          <a:p>
            <a:pPr marL="457200" indent="-457200"/>
            <a:r>
              <a:rPr lang="pt-BR" dirty="0" smtClean="0"/>
              <a:t>Bases de dados disponíveis na literatura introduzem um forte viés nas contramedidas do estado da arte</a:t>
            </a:r>
            <a:br>
              <a:rPr lang="pt-BR" dirty="0" smtClean="0"/>
            </a:br>
            <a:endParaRPr lang="pt-BR" dirty="0" smtClean="0"/>
          </a:p>
          <a:p>
            <a:pPr marL="457200" indent="-457200"/>
            <a:r>
              <a:rPr lang="pt-BR" dirty="0" smtClean="0"/>
              <a:t>Duas estratégias foram apresentadas para lidar com estes </a:t>
            </a:r>
            <a:r>
              <a:rPr lang="pt-BR" dirty="0" err="1" smtClean="0"/>
              <a:t>viéses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 smtClean="0"/>
          </a:p>
          <a:p>
            <a:pPr marL="457200" indent="-457200"/>
            <a:r>
              <a:rPr lang="pt-BR" dirty="0" smtClean="0"/>
              <a:t>Combinação de contramedidas boas e não correlacionadas garantem bons resultados</a:t>
            </a:r>
          </a:p>
          <a:p>
            <a:pPr marL="0" indent="0">
              <a:buNone/>
            </a:pPr>
            <a:endParaRPr lang="pt-BR" dirty="0" smtClean="0"/>
          </a:p>
          <a:p>
            <a:pPr marL="457200" indent="-457200"/>
            <a:r>
              <a:rPr lang="x-none" dirty="0" smtClean="0"/>
              <a:t>Os resultados desta pesquisa s</a:t>
            </a:r>
            <a:r>
              <a:rPr lang="x-none" dirty="0" smtClean="0"/>
              <a:t>ão reproduzíveis</a:t>
            </a:r>
            <a:endParaRPr lang="pt-BR" dirty="0" smtClean="0"/>
          </a:p>
          <a:p>
            <a:pPr marL="457200" indent="-457200"/>
            <a:endParaRPr lang="pt-BR" dirty="0" smtClean="0"/>
          </a:p>
          <a:p>
            <a:pPr marL="457200" indent="-457200"/>
            <a:r>
              <a:rPr lang="pt-BR" dirty="0" smtClean="0"/>
              <a:t>Há </a:t>
            </a:r>
            <a:r>
              <a:rPr lang="pt-BR" dirty="0" smtClean="0"/>
              <a:t>poucas bases de dados tratando do problema na </a:t>
            </a:r>
            <a:r>
              <a:rPr lang="pt-BR" dirty="0" smtClean="0"/>
              <a:t>literatura</a:t>
            </a:r>
          </a:p>
          <a:p>
            <a:pPr marL="0" indent="0">
              <a:buNone/>
            </a:pPr>
            <a:r>
              <a:rPr lang="pt-BR" dirty="0" smtClean="0"/>
              <a:t/>
            </a:r>
            <a:br>
              <a:rPr lang="pt-BR" dirty="0" smtClean="0"/>
            </a:br>
            <a:endParaRPr lang="pt-B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498879" y="-37584"/>
            <a:ext cx="135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Conclusões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008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Agradecimentos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46783" y="-37584"/>
            <a:ext cx="220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Conclusões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5" name="Picture 4" descr="CPqD-logo-V8-600x28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9" y="3181746"/>
            <a:ext cx="2677546" cy="1276297"/>
          </a:xfrm>
          <a:prstGeom prst="rect">
            <a:avLst/>
          </a:prstGeom>
        </p:spPr>
      </p:pic>
      <p:pic>
        <p:nvPicPr>
          <p:cNvPr id="6" name="Picture 5" descr="Idia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58" y="3181746"/>
            <a:ext cx="4212477" cy="11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651" y="3034976"/>
            <a:ext cx="2396955" cy="1069848"/>
          </a:xfrm>
        </p:spPr>
        <p:txBody>
          <a:bodyPr/>
          <a:lstStyle/>
          <a:p>
            <a:pPr algn="ctr"/>
            <a:r>
              <a:rPr lang="en-US" dirty="0" smtClean="0"/>
              <a:t>Obrigado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3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0269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smtClean="0"/>
              <a:t>Spoofing </a:t>
            </a:r>
            <a:r>
              <a:rPr lang="en-US" sz="5200" dirty="0" err="1" smtClean="0"/>
              <a:t>em</a:t>
            </a:r>
            <a:r>
              <a:rPr lang="en-US" sz="5200" dirty="0" smtClean="0"/>
              <a:t> </a:t>
            </a:r>
            <a:r>
              <a:rPr lang="en-US" sz="5200" dirty="0" err="1" smtClean="0"/>
              <a:t>autenticação</a:t>
            </a:r>
            <a:r>
              <a:rPr lang="en-US" sz="5200" dirty="0" smtClean="0"/>
              <a:t> de faces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049869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Spooofing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poof-attack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75" y="3343286"/>
            <a:ext cx="3990165" cy="2871184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 descr="spoofing-hom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4" y="1965662"/>
            <a:ext cx="4395706" cy="2452417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 flipH="1">
            <a:off x="-20866" y="6611779"/>
            <a:ext cx="38686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The Simpsons, FOX™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5575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Há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r>
              <a:rPr lang="en-US" dirty="0" smtClean="0"/>
              <a:t> </a:t>
            </a:r>
            <a:r>
              <a:rPr lang="en-US" dirty="0" err="1" smtClean="0"/>
              <a:t>quantidade</a:t>
            </a:r>
            <a:r>
              <a:rPr lang="en-US" dirty="0" smtClean="0"/>
              <a:t> de dados </a:t>
            </a:r>
            <a:r>
              <a:rPr lang="en-US" dirty="0" err="1" smtClean="0"/>
              <a:t>multimídia</a:t>
            </a:r>
            <a:r>
              <a:rPr lang="en-US" dirty="0" smtClean="0"/>
              <a:t> </a:t>
            </a:r>
            <a:r>
              <a:rPr lang="en-US" dirty="0" err="1" smtClean="0"/>
              <a:t>disponível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WEB</a:t>
            </a:r>
            <a:endParaRPr lang="en-US" dirty="0"/>
          </a:p>
        </p:txBody>
      </p:sp>
      <p:pic>
        <p:nvPicPr>
          <p:cNvPr id="5" name="Picture 4" descr="facebook-bur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1568128"/>
            <a:ext cx="7557025" cy="4791476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5358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classificadas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 a </a:t>
            </a:r>
            <a:r>
              <a:rPr lang="en-US" dirty="0" err="1" smtClean="0"/>
              <a:t>dependência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Dependente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Independente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8938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001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LC-template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nilc_templates.potx</Template>
  <TotalTime>17740</TotalTime>
  <Words>2875</Words>
  <Application>Microsoft Macintosh PowerPoint</Application>
  <PresentationFormat>On-screen Show (4:3)</PresentationFormat>
  <Paragraphs>885</Paragraphs>
  <Slides>59</Slides>
  <Notes>38</Notes>
  <HiddenSlides>0</HiddenSlides>
  <MMClips>6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NILC-template</vt:lpstr>
      <vt:lpstr>Equation</vt:lpstr>
      <vt:lpstr>MathType 6.0 Equation</vt:lpstr>
      <vt:lpstr>A Comparative Study of Countermeasures to Detect Spoofing Attacks in Face Authentication Systems</vt:lpstr>
      <vt:lpstr>Roteiro</vt:lpstr>
      <vt:lpstr>Biometria</vt:lpstr>
      <vt:lpstr>Biometria</vt:lpstr>
      <vt:lpstr>Ataques de spoofing na mídia</vt:lpstr>
      <vt:lpstr>PowerPoint Presentation</vt:lpstr>
      <vt:lpstr>Spooofing em autenticação de faces</vt:lpstr>
      <vt:lpstr>Há uma grande quantidade de dados multimídia disponível na WEB</vt:lpstr>
      <vt:lpstr>Spoofing em autenticação de face</vt:lpstr>
      <vt:lpstr>Spoofing em autenticação de face</vt:lpstr>
      <vt:lpstr>Presença de vitalidade</vt:lpstr>
      <vt:lpstr>Características da cena</vt:lpstr>
      <vt:lpstr>Discrepância da qualidade da imagem</vt:lpstr>
      <vt:lpstr>Bases de dados</vt:lpstr>
      <vt:lpstr>Bases de dados</vt:lpstr>
      <vt:lpstr>Bases de dados</vt:lpstr>
      <vt:lpstr>Bases de dados</vt:lpstr>
      <vt:lpstr>Contribuições</vt:lpstr>
      <vt:lpstr>PowerPoint Presentation</vt:lpstr>
      <vt:lpstr>Inspiração</vt:lpstr>
      <vt:lpstr>Inspiração</vt:lpstr>
      <vt:lpstr>Local Binary Patterns from Three Orthogonal Planes</vt:lpstr>
      <vt:lpstr>Hiperparâmetros</vt:lpstr>
      <vt:lpstr>Estratégia multiresolução</vt:lpstr>
      <vt:lpstr>Bases de dados avaliadas</vt:lpstr>
      <vt:lpstr>Medida de desempenho</vt:lpstr>
      <vt:lpstr>Importância de cada plano LBP-TOP</vt:lpstr>
      <vt:lpstr>Avaliação de diferentes classificadores</vt:lpstr>
      <vt:lpstr>Avaliação de diferentes operadores</vt:lpstr>
      <vt:lpstr>Multiresolução vs resolução simples</vt:lpstr>
      <vt:lpstr>Acesso em vídeos</vt:lpstr>
      <vt:lpstr>Resultados finais</vt:lpstr>
      <vt:lpstr>The 2nd Competition on Counter Measures to 2D Face Spoofing Attacks</vt:lpstr>
      <vt:lpstr>PowerPoint Presentation</vt:lpstr>
      <vt:lpstr>Objetivos</vt:lpstr>
      <vt:lpstr>Recursos</vt:lpstr>
      <vt:lpstr>Correlação de movimento</vt:lpstr>
      <vt:lpstr>Piscadela</vt:lpstr>
      <vt:lpstr>Textures with LBP</vt:lpstr>
      <vt:lpstr>Texturas dinâmicas com LBP-TOP</vt:lpstr>
      <vt:lpstr>Protocolo Intra-test</vt:lpstr>
      <vt:lpstr>Protocolo Inter-test</vt:lpstr>
      <vt:lpstr>Medidas de desempenho</vt:lpstr>
      <vt:lpstr>Resultados protocolo Intra-test</vt:lpstr>
      <vt:lpstr>Resultados protocolo Intra-test</vt:lpstr>
      <vt:lpstr>Resultados protocolo Intra-test</vt:lpstr>
      <vt:lpstr>Resultados protocolo Intra-test</vt:lpstr>
      <vt:lpstr>Resultados protocolo Inter-test</vt:lpstr>
      <vt:lpstr>Viés nos ataques</vt:lpstr>
      <vt:lpstr>Viés de captura</vt:lpstr>
      <vt:lpstr>Combinação de múltiplas de bases de dados</vt:lpstr>
      <vt:lpstr>Combinação de múltiplas de bases de dados</vt:lpstr>
      <vt:lpstr>Fusão no nível da pontuação</vt:lpstr>
      <vt:lpstr>Fusão no nível da pontuação</vt:lpstr>
      <vt:lpstr>Fusão no nível da pontuação</vt:lpstr>
      <vt:lpstr>PowerPoint Presentation</vt:lpstr>
      <vt:lpstr>Conclusões</vt:lpstr>
      <vt:lpstr>Agradecimentos</vt:lpstr>
      <vt:lpstr>Obrigado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Comparativo de Contramedidas para Detecção de Ataques de Spoofing a Sistemas de Aunteticação Facial</dc:title>
  <dc:creator>Tiago de Freitas Pereira</dc:creator>
  <cp:lastModifiedBy>Tiago de Freitas Pereira</cp:lastModifiedBy>
  <cp:revision>366</cp:revision>
  <dcterms:created xsi:type="dcterms:W3CDTF">2013-01-24T13:34:49Z</dcterms:created>
  <dcterms:modified xsi:type="dcterms:W3CDTF">2013-09-05T02:35:34Z</dcterms:modified>
</cp:coreProperties>
</file>